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5" d="100"/>
          <a:sy n="95" d="100"/>
        </p:scale>
        <p:origin x="8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342FE-E00B-4FAF-8F73-F722060EBA12}"/>
              </a:ext>
            </a:extLst>
          </p:cNvPr>
          <p:cNvSpPr>
            <a:spLocks noGrp="1"/>
          </p:cNvSpPr>
          <p:nvPr>
            <p:ph type="ctrTitle"/>
          </p:nvPr>
        </p:nvSpPr>
        <p:spPr>
          <a:xfrm>
            <a:off x="482600" y="978408"/>
            <a:ext cx="10506991" cy="2531555"/>
          </a:xfrm>
          <a:prstGeom prst="rect">
            <a:avLst/>
          </a:prstGeom>
        </p:spPr>
        <p:txBody>
          <a:bodyPr anchor="b"/>
          <a:lstStyle>
            <a:lvl1pPr algn="l">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7C1CCE2-4461-473E-B23C-34C8CCF04B3A}"/>
              </a:ext>
            </a:extLst>
          </p:cNvPr>
          <p:cNvSpPr>
            <a:spLocks noGrp="1"/>
          </p:cNvSpPr>
          <p:nvPr>
            <p:ph type="subTitle" idx="1"/>
          </p:nvPr>
        </p:nvSpPr>
        <p:spPr>
          <a:xfrm>
            <a:off x="482600" y="3602038"/>
            <a:ext cx="10506991" cy="227755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FAA551A-CE2F-4E35-A714-B1F04D4B4E8E}"/>
              </a:ext>
            </a:extLst>
          </p:cNvPr>
          <p:cNvSpPr>
            <a:spLocks noGrp="1"/>
          </p:cNvSpPr>
          <p:nvPr>
            <p:ph type="dt" sz="half" idx="10"/>
          </p:nvPr>
        </p:nvSpPr>
        <p:spPr/>
        <p:txBody>
          <a:bodyPr/>
          <a:lstStyle/>
          <a:p>
            <a:fld id="{81B8F32D-D8B6-4B9E-9CBF-DCAC30B7B93D}" type="datetimeFigureOut">
              <a:rPr lang="en-US" smtClean="0"/>
              <a:t>7/16/2021</a:t>
            </a:fld>
            <a:endParaRPr lang="en-US"/>
          </a:p>
        </p:txBody>
      </p:sp>
      <p:sp>
        <p:nvSpPr>
          <p:cNvPr id="5" name="Footer Placeholder 4">
            <a:extLst>
              <a:ext uri="{FF2B5EF4-FFF2-40B4-BE49-F238E27FC236}">
                <a16:creationId xmlns:a16="http://schemas.microsoft.com/office/drawing/2014/main" id="{26B5C907-6594-4DFF-A32B-449C3BA968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376D75-E9DA-4660-AC52-51BA63FCB94D}"/>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0" name="Straight Connector 9">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46909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1999A10-4355-4A13-B008-196B21ABEEAF}"/>
              </a:ext>
              <a:ext uri="{C183D7F6-B498-43B3-948B-1728B52AA6E4}">
                <adec:decorative xmlns:adec="http://schemas.microsoft.com/office/drawing/2017/decorative" val="1"/>
              </a:ext>
            </a:extLst>
          </p:cNvPr>
          <p:cNvSpPr/>
          <p:nvPr/>
        </p:nvSpPr>
        <p:spPr>
          <a:xfrm>
            <a:off x="482600" y="483576"/>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36D448-AFEA-4483-B0E4-002840525CDD}"/>
              </a:ext>
            </a:extLst>
          </p:cNvPr>
          <p:cNvSpPr>
            <a:spLocks noGrp="1"/>
          </p:cNvSpPr>
          <p:nvPr>
            <p:ph type="title"/>
          </p:nvPr>
        </p:nvSpPr>
        <p:spPr>
          <a:xfrm>
            <a:off x="482600" y="978408"/>
            <a:ext cx="10506991" cy="1755263"/>
          </a:xfrm>
          <a:prstGeom prst="rect">
            <a:avLst/>
          </a:prstGeo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F216234-4516-4303-8F60-A8127D89A5E5}"/>
              </a:ext>
            </a:extLst>
          </p:cNvPr>
          <p:cNvSpPr>
            <a:spLocks noGrp="1"/>
          </p:cNvSpPr>
          <p:nvPr>
            <p:ph type="body" orient="vert" idx="1"/>
          </p:nvPr>
        </p:nvSpPr>
        <p:spPr>
          <a:xfrm>
            <a:off x="484192" y="3103131"/>
            <a:ext cx="10506991" cy="309294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6B5D50-A474-462B-A807-DF186B1C2F48}"/>
              </a:ext>
            </a:extLst>
          </p:cNvPr>
          <p:cNvSpPr>
            <a:spLocks noGrp="1"/>
          </p:cNvSpPr>
          <p:nvPr>
            <p:ph type="dt" sz="half" idx="10"/>
          </p:nvPr>
        </p:nvSpPr>
        <p:spPr/>
        <p:txBody>
          <a:bodyPr/>
          <a:lstStyle/>
          <a:p>
            <a:fld id="{81B8F32D-D8B6-4B9E-9CBF-DCAC30B7B93D}" type="datetimeFigureOut">
              <a:rPr lang="en-US" smtClean="0"/>
              <a:t>7/16/2021</a:t>
            </a:fld>
            <a:endParaRPr lang="en-US"/>
          </a:p>
        </p:txBody>
      </p:sp>
      <p:sp>
        <p:nvSpPr>
          <p:cNvPr id="5" name="Footer Placeholder 4">
            <a:extLst>
              <a:ext uri="{FF2B5EF4-FFF2-40B4-BE49-F238E27FC236}">
                <a16:creationId xmlns:a16="http://schemas.microsoft.com/office/drawing/2014/main" id="{F8BF1DAF-2E2D-46ED-AA3E-3D2FE40399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2FC771-EB13-4EB5-A0A2-3968C6ABBD4E}"/>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8" name="Straight Connector 7">
            <a:extLst>
              <a:ext uri="{FF2B5EF4-FFF2-40B4-BE49-F238E27FC236}">
                <a16:creationId xmlns:a16="http://schemas.microsoft.com/office/drawing/2014/main" id="{B3B596B8-8230-4695-8D76-F06AFA8156C3}"/>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53EBF93-5FD9-4F4E-8485-7B937145CD0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58007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6B4D06-C7C6-4949-8EB2-F03ED999A2BB}"/>
              </a:ext>
            </a:extLst>
          </p:cNvPr>
          <p:cNvSpPr>
            <a:spLocks noGrp="1"/>
          </p:cNvSpPr>
          <p:nvPr>
            <p:ph type="title" orient="vert"/>
          </p:nvPr>
        </p:nvSpPr>
        <p:spPr>
          <a:xfrm>
            <a:off x="8041710" y="978408"/>
            <a:ext cx="2947881" cy="5124777"/>
          </a:xfrm>
          <a:prstGeom prst="rect">
            <a:avLst/>
          </a:prstGeo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C921B9D-8C11-4176-AF22-89F972E21284}"/>
              </a:ext>
            </a:extLst>
          </p:cNvPr>
          <p:cNvSpPr>
            <a:spLocks noGrp="1"/>
          </p:cNvSpPr>
          <p:nvPr>
            <p:ph type="body" orient="vert" idx="1"/>
          </p:nvPr>
        </p:nvSpPr>
        <p:spPr>
          <a:xfrm>
            <a:off x="484632" y="978408"/>
            <a:ext cx="7256453" cy="51247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AFA9E1C-8E18-4A35-9BD8-427B1D14BB8E}"/>
              </a:ext>
            </a:extLst>
          </p:cNvPr>
          <p:cNvSpPr>
            <a:spLocks noGrp="1"/>
          </p:cNvSpPr>
          <p:nvPr>
            <p:ph type="dt" sz="half" idx="10"/>
          </p:nvPr>
        </p:nvSpPr>
        <p:spPr/>
        <p:txBody>
          <a:bodyPr/>
          <a:lstStyle/>
          <a:p>
            <a:fld id="{81B8F32D-D8B6-4B9E-9CBF-DCAC30B7B93D}" type="datetimeFigureOut">
              <a:rPr lang="en-US" smtClean="0"/>
              <a:t>7/16/2021</a:t>
            </a:fld>
            <a:endParaRPr lang="en-US"/>
          </a:p>
        </p:txBody>
      </p:sp>
      <p:sp>
        <p:nvSpPr>
          <p:cNvPr id="5" name="Footer Placeholder 4">
            <a:extLst>
              <a:ext uri="{FF2B5EF4-FFF2-40B4-BE49-F238E27FC236}">
                <a16:creationId xmlns:a16="http://schemas.microsoft.com/office/drawing/2014/main" id="{2E116CDB-7BB6-4DD2-A626-6DA8E569F2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D0403B-439E-449F-83B1-799EEC239A2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764185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43735-A77F-440D-9448-6AE7C204D377}"/>
              </a:ext>
            </a:extLst>
          </p:cNvPr>
          <p:cNvSpPr>
            <a:spLocks noGrp="1"/>
          </p:cNvSpPr>
          <p:nvPr>
            <p:ph type="title"/>
          </p:nvPr>
        </p:nvSpPr>
        <p:spPr>
          <a:xfrm>
            <a:off x="482600" y="978408"/>
            <a:ext cx="10634472" cy="2157984"/>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276C6EE-D55E-454B-B28C-EC73D1DB4A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2A2905-6D2E-4319-9521-61452AB8F996}"/>
              </a:ext>
            </a:extLst>
          </p:cNvPr>
          <p:cNvSpPr>
            <a:spLocks noGrp="1"/>
          </p:cNvSpPr>
          <p:nvPr>
            <p:ph type="dt" sz="half" idx="10"/>
          </p:nvPr>
        </p:nvSpPr>
        <p:spPr/>
        <p:txBody>
          <a:bodyPr/>
          <a:lstStyle/>
          <a:p>
            <a:fld id="{81B8F32D-D8B6-4B9E-9CBF-DCAC30B7B93D}" type="datetimeFigureOut">
              <a:rPr lang="en-US" smtClean="0"/>
              <a:t>7/16/2021</a:t>
            </a:fld>
            <a:endParaRPr lang="en-US"/>
          </a:p>
        </p:txBody>
      </p:sp>
      <p:sp>
        <p:nvSpPr>
          <p:cNvPr id="5" name="Footer Placeholder 4">
            <a:extLst>
              <a:ext uri="{FF2B5EF4-FFF2-40B4-BE49-F238E27FC236}">
                <a16:creationId xmlns:a16="http://schemas.microsoft.com/office/drawing/2014/main" id="{6DAC7550-84E8-49D3-B419-6F5F327DAD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AD2C6B-EA5D-4D97-BC84-6C860D53636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402294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B299E6-11CC-4181-86C3-528A13F1F556}"/>
              </a:ext>
              <a:ext uri="{C183D7F6-B498-43B3-948B-1728B52AA6E4}">
                <adec:decorative xmlns:adec="http://schemas.microsoft.com/office/drawing/2017/decorative" val="1"/>
              </a:ext>
            </a:extLst>
          </p:cNvPr>
          <p:cNvSpPr/>
          <p:nvPr/>
        </p:nvSpPr>
        <p:spPr>
          <a:xfrm>
            <a:off x="481007" y="3922232"/>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803473-0A64-4F9F-833B-8D64E39019B1}"/>
              </a:ext>
            </a:extLst>
          </p:cNvPr>
          <p:cNvSpPr>
            <a:spLocks noGrp="1"/>
          </p:cNvSpPr>
          <p:nvPr>
            <p:ph type="title"/>
          </p:nvPr>
        </p:nvSpPr>
        <p:spPr>
          <a:xfrm>
            <a:off x="482600" y="978409"/>
            <a:ext cx="10515600" cy="2716769"/>
          </a:xfrm>
          <a:prstGeom prst="rect">
            <a:avLst/>
          </a:prstGeo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6873736-B424-40F2-B562-6DC10E5EDE4F}"/>
              </a:ext>
            </a:extLst>
          </p:cNvPr>
          <p:cNvSpPr>
            <a:spLocks noGrp="1"/>
          </p:cNvSpPr>
          <p:nvPr>
            <p:ph type="body" idx="1"/>
          </p:nvPr>
        </p:nvSpPr>
        <p:spPr>
          <a:xfrm>
            <a:off x="482600" y="4171445"/>
            <a:ext cx="10515600" cy="1918205"/>
          </a:xfrm>
        </p:spPr>
        <p:txBody>
          <a:bodyPr>
            <a:normAutofit/>
          </a:bodyPr>
          <a:lstStyle>
            <a:lvl1pPr marL="0" indent="0">
              <a:buNone/>
              <a:defRPr lang="en-US" sz="2400" i="1" kern="1200" dirty="0" smtClean="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Date Placeholder 3">
            <a:extLst>
              <a:ext uri="{FF2B5EF4-FFF2-40B4-BE49-F238E27FC236}">
                <a16:creationId xmlns:a16="http://schemas.microsoft.com/office/drawing/2014/main" id="{74348851-37C0-478D-B722-D76C817DC49D}"/>
              </a:ext>
            </a:extLst>
          </p:cNvPr>
          <p:cNvSpPr>
            <a:spLocks noGrp="1"/>
          </p:cNvSpPr>
          <p:nvPr>
            <p:ph type="dt" sz="half" idx="10"/>
          </p:nvPr>
        </p:nvSpPr>
        <p:spPr/>
        <p:txBody>
          <a:bodyPr/>
          <a:lstStyle/>
          <a:p>
            <a:fld id="{81B8F32D-D8B6-4B9E-9CBF-DCAC30B7B93D}" type="datetimeFigureOut">
              <a:rPr lang="en-US" smtClean="0"/>
              <a:t>7/16/2021</a:t>
            </a:fld>
            <a:endParaRPr lang="en-US"/>
          </a:p>
        </p:txBody>
      </p:sp>
      <p:sp>
        <p:nvSpPr>
          <p:cNvPr id="5" name="Footer Placeholder 4">
            <a:extLst>
              <a:ext uri="{FF2B5EF4-FFF2-40B4-BE49-F238E27FC236}">
                <a16:creationId xmlns:a16="http://schemas.microsoft.com/office/drawing/2014/main" id="{263E063E-66CE-4C18-91FA-D14AE052D7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66D3D-FD62-470C-BC3C-A03771A32F60}"/>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1" name="Straight Connector 10">
            <a:extLst>
              <a:ext uri="{FF2B5EF4-FFF2-40B4-BE49-F238E27FC236}">
                <a16:creationId xmlns:a16="http://schemas.microsoft.com/office/drawing/2014/main" id="{DDFF0049-0231-4557-A707-569556F0CA83}"/>
              </a:ext>
              <a:ext uri="{C183D7F6-B498-43B3-948B-1728B52AA6E4}">
                <adec:decorative xmlns:adec="http://schemas.microsoft.com/office/drawing/2017/decorative" val="1"/>
              </a:ext>
            </a:extLst>
          </p:cNvPr>
          <p:cNvCxnSpPr>
            <a:cxnSpLocks/>
          </p:cNvCxnSpPr>
          <p:nvPr/>
        </p:nvCxnSpPr>
        <p:spPr>
          <a:xfrm>
            <a:off x="481007" y="3922232"/>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57A0DB1-87C8-4BF4-B2A2-F9CA6ED05AC4}"/>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6C29209-8A8F-48A7-8BA2-AFADA37CBD4F}"/>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97470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66BE9C-AE7C-4C39-9694-C32D6939B965}"/>
              </a:ext>
              <a:ext uri="{C183D7F6-B498-43B3-948B-1728B52AA6E4}">
                <adec:decorative xmlns:adec="http://schemas.microsoft.com/office/drawing/2017/decorative" val="1"/>
              </a:ext>
            </a:extLst>
          </p:cNvPr>
          <p:cNvSpPr/>
          <p:nvPr/>
        </p:nvSpPr>
        <p:spPr>
          <a:xfrm>
            <a:off x="481007" y="483577"/>
            <a:ext cx="11147071" cy="243482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ACC42C-303A-4BDF-990A-2B07967BC9A9}"/>
              </a:ext>
            </a:extLst>
          </p:cNvPr>
          <p:cNvSpPr>
            <a:spLocks noGrp="1"/>
          </p:cNvSpPr>
          <p:nvPr>
            <p:ph type="title"/>
          </p:nvPr>
        </p:nvSpPr>
        <p:spPr>
          <a:xfrm>
            <a:off x="482599" y="978408"/>
            <a:ext cx="11147071" cy="1755263"/>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0C55CEF-353E-4E14-83AD-ACADDC08D943}"/>
              </a:ext>
            </a:extLst>
          </p:cNvPr>
          <p:cNvSpPr>
            <a:spLocks noGrp="1"/>
          </p:cNvSpPr>
          <p:nvPr>
            <p:ph sz="half" idx="1"/>
          </p:nvPr>
        </p:nvSpPr>
        <p:spPr>
          <a:xfrm>
            <a:off x="48260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E55ECEF-9654-4AC1-BF77-7BC602BBD434}"/>
              </a:ext>
            </a:extLst>
          </p:cNvPr>
          <p:cNvSpPr>
            <a:spLocks noGrp="1"/>
          </p:cNvSpPr>
          <p:nvPr>
            <p:ph sz="half" idx="2"/>
          </p:nvPr>
        </p:nvSpPr>
        <p:spPr>
          <a:xfrm>
            <a:off x="621112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4922FC8-BC06-407B-A82B-DA62B33A1CD4}"/>
              </a:ext>
            </a:extLst>
          </p:cNvPr>
          <p:cNvSpPr>
            <a:spLocks noGrp="1"/>
          </p:cNvSpPr>
          <p:nvPr>
            <p:ph type="dt" sz="half" idx="10"/>
          </p:nvPr>
        </p:nvSpPr>
        <p:spPr/>
        <p:txBody>
          <a:bodyPr/>
          <a:lstStyle/>
          <a:p>
            <a:fld id="{81B8F32D-D8B6-4B9E-9CBF-DCAC30B7B93D}" type="datetimeFigureOut">
              <a:rPr lang="en-US" smtClean="0"/>
              <a:t>7/16/2021</a:t>
            </a:fld>
            <a:endParaRPr lang="en-US"/>
          </a:p>
        </p:txBody>
      </p:sp>
      <p:sp>
        <p:nvSpPr>
          <p:cNvPr id="6" name="Footer Placeholder 5">
            <a:extLst>
              <a:ext uri="{FF2B5EF4-FFF2-40B4-BE49-F238E27FC236}">
                <a16:creationId xmlns:a16="http://schemas.microsoft.com/office/drawing/2014/main" id="{7915B701-4E1F-48AA-8A3C-ED5DD9151E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6BCA31-8AC7-46F5-BCAB-41D54DF83D78}"/>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9" name="Straight Connector 8">
            <a:extLst>
              <a:ext uri="{FF2B5EF4-FFF2-40B4-BE49-F238E27FC236}">
                <a16:creationId xmlns:a16="http://schemas.microsoft.com/office/drawing/2014/main" id="{21BA86D8-2A29-4A0E-AEA0-39B41C4187DE}"/>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085E13E-918A-4D04-9E84-94148D7C878E}"/>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36231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5E892-D975-4DD6-8583-A14DDBE85F0C}"/>
              </a:ext>
            </a:extLst>
          </p:cNvPr>
          <p:cNvSpPr>
            <a:spLocks noGrp="1"/>
          </p:cNvSpPr>
          <p:nvPr>
            <p:ph type="title"/>
          </p:nvPr>
        </p:nvSpPr>
        <p:spPr>
          <a:xfrm>
            <a:off x="484631" y="978407"/>
            <a:ext cx="11145039" cy="1339584"/>
          </a:xfrm>
          <a:prstGeom prst="rect">
            <a:avLst/>
          </a:prstGeom>
        </p:spPr>
        <p:txBody>
          <a:bodyPr anchor="b"/>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1F7700-CECC-4881-BE5C-A13CD825B73B}"/>
              </a:ext>
            </a:extLst>
          </p:cNvPr>
          <p:cNvSpPr>
            <a:spLocks noGrp="1"/>
          </p:cNvSpPr>
          <p:nvPr>
            <p:ph type="body" idx="1"/>
          </p:nvPr>
        </p:nvSpPr>
        <p:spPr>
          <a:xfrm>
            <a:off x="484632" y="2500921"/>
            <a:ext cx="5346222" cy="823912"/>
          </a:xfrm>
        </p:spPr>
        <p:txBody>
          <a:bodyPr anchor="b">
            <a:normAutofit/>
          </a:bodyPr>
          <a:lstStyle>
            <a:lvl1pPr marL="0" indent="0">
              <a:buNone/>
              <a:defRPr lang="en-US" sz="2400" b="0" i="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Content Placeholder 3">
            <a:extLst>
              <a:ext uri="{FF2B5EF4-FFF2-40B4-BE49-F238E27FC236}">
                <a16:creationId xmlns:a16="http://schemas.microsoft.com/office/drawing/2014/main" id="{4CA50766-520A-44C5-943E-569222B74104}"/>
              </a:ext>
            </a:extLst>
          </p:cNvPr>
          <p:cNvSpPr>
            <a:spLocks noGrp="1"/>
          </p:cNvSpPr>
          <p:nvPr>
            <p:ph sz="half" idx="2"/>
          </p:nvPr>
        </p:nvSpPr>
        <p:spPr>
          <a:xfrm>
            <a:off x="484632" y="3428999"/>
            <a:ext cx="5346222"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72F7E42-976A-4239-8006-D68538D4B71F}"/>
              </a:ext>
            </a:extLst>
          </p:cNvPr>
          <p:cNvSpPr>
            <a:spLocks noGrp="1"/>
          </p:cNvSpPr>
          <p:nvPr>
            <p:ph type="body" sz="quarter" idx="3"/>
          </p:nvPr>
        </p:nvSpPr>
        <p:spPr>
          <a:xfrm>
            <a:off x="6257120" y="2500921"/>
            <a:ext cx="5372551" cy="823912"/>
          </a:xfrm>
        </p:spPr>
        <p:txBody>
          <a:bodyPr anchor="b"/>
          <a:lstStyle>
            <a:lvl1pPr marL="0" indent="0">
              <a:buNone/>
              <a:defRPr lang="en-US" sz="2400" b="0" i="1" kern="120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8CA329-951F-4391-ADC5-7EA320B7782F}"/>
              </a:ext>
            </a:extLst>
          </p:cNvPr>
          <p:cNvSpPr>
            <a:spLocks noGrp="1"/>
          </p:cNvSpPr>
          <p:nvPr>
            <p:ph sz="quarter" idx="4"/>
          </p:nvPr>
        </p:nvSpPr>
        <p:spPr>
          <a:xfrm>
            <a:off x="6257120" y="3428999"/>
            <a:ext cx="5372551"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FBEC22A-DA46-460C-B865-D928C20AE763}"/>
              </a:ext>
            </a:extLst>
          </p:cNvPr>
          <p:cNvSpPr>
            <a:spLocks noGrp="1"/>
          </p:cNvSpPr>
          <p:nvPr>
            <p:ph type="dt" sz="half" idx="10"/>
          </p:nvPr>
        </p:nvSpPr>
        <p:spPr/>
        <p:txBody>
          <a:bodyPr/>
          <a:lstStyle/>
          <a:p>
            <a:fld id="{81B8F32D-D8B6-4B9E-9CBF-DCAC30B7B93D}" type="datetimeFigureOut">
              <a:rPr lang="en-US" smtClean="0"/>
              <a:t>7/16/2021</a:t>
            </a:fld>
            <a:endParaRPr lang="en-US"/>
          </a:p>
        </p:txBody>
      </p:sp>
      <p:sp>
        <p:nvSpPr>
          <p:cNvPr id="8" name="Footer Placeholder 7">
            <a:extLst>
              <a:ext uri="{FF2B5EF4-FFF2-40B4-BE49-F238E27FC236}">
                <a16:creationId xmlns:a16="http://schemas.microsoft.com/office/drawing/2014/main" id="{4EB2D647-42C5-4AB7-BB71-3A44065716E7}"/>
              </a:ext>
            </a:extLst>
          </p:cNvPr>
          <p:cNvSpPr>
            <a:spLocks noGrp="1"/>
          </p:cNvSpPr>
          <p:nvPr>
            <p:ph type="ftr" sz="quarter" idx="11"/>
          </p:nvPr>
        </p:nvSpPr>
        <p:spPr>
          <a:xfrm>
            <a:off x="484632" y="6419088"/>
            <a:ext cx="4114800" cy="365125"/>
          </a:xfrm>
        </p:spPr>
        <p:txBody>
          <a:bodyPr/>
          <a:lstStyle/>
          <a:p>
            <a:endParaRPr lang="en-US"/>
          </a:p>
        </p:txBody>
      </p:sp>
      <p:sp>
        <p:nvSpPr>
          <p:cNvPr id="9" name="Slide Number Placeholder 8">
            <a:extLst>
              <a:ext uri="{FF2B5EF4-FFF2-40B4-BE49-F238E27FC236}">
                <a16:creationId xmlns:a16="http://schemas.microsoft.com/office/drawing/2014/main" id="{590B2B67-714C-46DA-85E5-598B4244D3B0}"/>
              </a:ext>
            </a:extLst>
          </p:cNvPr>
          <p:cNvSpPr>
            <a:spLocks noGrp="1"/>
          </p:cNvSpPr>
          <p:nvPr>
            <p:ph type="sldNum" sz="quarter" idx="12"/>
          </p:nvPr>
        </p:nvSpPr>
        <p:spPr>
          <a:xfrm>
            <a:off x="10989591" y="-7190"/>
            <a:ext cx="640080" cy="365125"/>
          </a:xfrm>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529569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D4B6724-AB30-4E7C-BE2B-ECD94FF1B463}"/>
              </a:ext>
              <a:ext uri="{C183D7F6-B498-43B3-948B-1728B52AA6E4}">
                <adec:decorative xmlns:adec="http://schemas.microsoft.com/office/drawing/2017/decorative" val="1"/>
              </a:ext>
            </a:extLst>
          </p:cNvPr>
          <p:cNvSpPr/>
          <p:nvPr/>
        </p:nvSpPr>
        <p:spPr>
          <a:xfrm>
            <a:off x="481007" y="3933311"/>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1D4BAB-2678-4A19-A575-C47CAF1446E5}"/>
              </a:ext>
            </a:extLst>
          </p:cNvPr>
          <p:cNvSpPr>
            <a:spLocks noGrp="1"/>
          </p:cNvSpPr>
          <p:nvPr>
            <p:ph type="title"/>
          </p:nvPr>
        </p:nvSpPr>
        <p:spPr>
          <a:xfrm>
            <a:off x="482600" y="978408"/>
            <a:ext cx="10634472" cy="2591509"/>
          </a:xfrm>
          <a:prstGeom prst="rect">
            <a:avLst/>
          </a:prstGeom>
        </p:spPr>
        <p:txBody>
          <a:bodyPr anchor="b"/>
          <a:lstStyle/>
          <a:p>
            <a:r>
              <a:rPr lang="en-US"/>
              <a:t>Click to edit Master title style</a:t>
            </a:r>
            <a:endParaRPr lang="en-US" dirty="0"/>
          </a:p>
        </p:txBody>
      </p:sp>
      <p:sp>
        <p:nvSpPr>
          <p:cNvPr id="3" name="Date Placeholder 2">
            <a:extLst>
              <a:ext uri="{FF2B5EF4-FFF2-40B4-BE49-F238E27FC236}">
                <a16:creationId xmlns:a16="http://schemas.microsoft.com/office/drawing/2014/main" id="{4047C89E-0ABD-4FD2-924C-894345ADFED8}"/>
              </a:ext>
            </a:extLst>
          </p:cNvPr>
          <p:cNvSpPr>
            <a:spLocks noGrp="1"/>
          </p:cNvSpPr>
          <p:nvPr>
            <p:ph type="dt" sz="half" idx="10"/>
          </p:nvPr>
        </p:nvSpPr>
        <p:spPr/>
        <p:txBody>
          <a:bodyPr/>
          <a:lstStyle/>
          <a:p>
            <a:fld id="{81B8F32D-D8B6-4B9E-9CBF-DCAC30B7B93D}" type="datetimeFigureOut">
              <a:rPr lang="en-US" smtClean="0"/>
              <a:t>7/16/2021</a:t>
            </a:fld>
            <a:endParaRPr lang="en-US"/>
          </a:p>
        </p:txBody>
      </p:sp>
      <p:sp>
        <p:nvSpPr>
          <p:cNvPr id="4" name="Footer Placeholder 3">
            <a:extLst>
              <a:ext uri="{FF2B5EF4-FFF2-40B4-BE49-F238E27FC236}">
                <a16:creationId xmlns:a16="http://schemas.microsoft.com/office/drawing/2014/main" id="{553026CE-9CC8-403B-88B1-184D16532A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B3D616-3C18-401B-A792-E75149FDFC47}"/>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7" name="Straight Connector 6">
            <a:extLst>
              <a:ext uri="{FF2B5EF4-FFF2-40B4-BE49-F238E27FC236}">
                <a16:creationId xmlns:a16="http://schemas.microsoft.com/office/drawing/2014/main" id="{04EC6F70-D800-4067-A36A-5BBFC8018E2D}"/>
              </a:ext>
              <a:ext uri="{C183D7F6-B498-43B3-948B-1728B52AA6E4}">
                <adec:decorative xmlns:adec="http://schemas.microsoft.com/office/drawing/2017/decorative" val="1"/>
              </a:ext>
            </a:extLst>
          </p:cNvPr>
          <p:cNvCxnSpPr>
            <a:cxnSpLocks/>
          </p:cNvCxnSpPr>
          <p:nvPr/>
        </p:nvCxnSpPr>
        <p:spPr>
          <a:xfrm>
            <a:off x="482600" y="393331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42B66CB6-8988-4FBA-8524-726765A5F2AA}"/>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80066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C73F84-0C6B-4EF4-9405-C389824999D4}"/>
              </a:ext>
            </a:extLst>
          </p:cNvPr>
          <p:cNvSpPr>
            <a:spLocks noGrp="1"/>
          </p:cNvSpPr>
          <p:nvPr>
            <p:ph type="dt" sz="half" idx="10"/>
          </p:nvPr>
        </p:nvSpPr>
        <p:spPr/>
        <p:txBody>
          <a:bodyPr/>
          <a:lstStyle/>
          <a:p>
            <a:fld id="{81B8F32D-D8B6-4B9E-9CBF-DCAC30B7B93D}" type="datetimeFigureOut">
              <a:rPr lang="en-US" smtClean="0"/>
              <a:t>7/16/2021</a:t>
            </a:fld>
            <a:endParaRPr lang="en-US"/>
          </a:p>
        </p:txBody>
      </p:sp>
      <p:sp>
        <p:nvSpPr>
          <p:cNvPr id="3" name="Footer Placeholder 2">
            <a:extLst>
              <a:ext uri="{FF2B5EF4-FFF2-40B4-BE49-F238E27FC236}">
                <a16:creationId xmlns:a16="http://schemas.microsoft.com/office/drawing/2014/main" id="{DCCEC807-744E-4C5C-8B15-09AED3E570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FBCB19-9F4B-474C-85C1-4A645A971827}"/>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516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A88B0-DD6B-449B-AE32-D3192081E76F}"/>
              </a:ext>
            </a:extLst>
          </p:cNvPr>
          <p:cNvSpPr>
            <a:spLocks noGrp="1"/>
          </p:cNvSpPr>
          <p:nvPr>
            <p:ph type="title"/>
          </p:nvPr>
        </p:nvSpPr>
        <p:spPr>
          <a:xfrm>
            <a:off x="484632" y="978408"/>
            <a:ext cx="4287393" cy="2450592"/>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F22ED6-5B69-4B3B-BF96-3A75F2107FA6}"/>
              </a:ext>
            </a:extLst>
          </p:cNvPr>
          <p:cNvSpPr>
            <a:spLocks noGrp="1"/>
          </p:cNvSpPr>
          <p:nvPr>
            <p:ph idx="1"/>
          </p:nvPr>
        </p:nvSpPr>
        <p:spPr>
          <a:xfrm>
            <a:off x="5183187" y="987425"/>
            <a:ext cx="6446484"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07704043-D45F-440A-A15D-2718A913E05A}"/>
              </a:ext>
            </a:extLst>
          </p:cNvPr>
          <p:cNvSpPr>
            <a:spLocks noGrp="1"/>
          </p:cNvSpPr>
          <p:nvPr>
            <p:ph type="body" sz="half" idx="2"/>
          </p:nvPr>
        </p:nvSpPr>
        <p:spPr>
          <a:xfrm>
            <a:off x="484632" y="3645074"/>
            <a:ext cx="4287393" cy="2223914"/>
          </a:xfrm>
        </p:spPr>
        <p:txBody>
          <a:bodyPr/>
          <a:lstStyle>
            <a:lvl1pPr marL="0" indent="0">
              <a:buNone/>
              <a:defRPr lang="en-US" sz="2400" i="1"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0072DC-7326-43E7-806C-B690C439E8A8}"/>
              </a:ext>
            </a:extLst>
          </p:cNvPr>
          <p:cNvSpPr>
            <a:spLocks noGrp="1"/>
          </p:cNvSpPr>
          <p:nvPr>
            <p:ph type="dt" sz="half" idx="10"/>
          </p:nvPr>
        </p:nvSpPr>
        <p:spPr/>
        <p:txBody>
          <a:bodyPr/>
          <a:lstStyle/>
          <a:p>
            <a:fld id="{81B8F32D-D8B6-4B9E-9CBF-DCAC30B7B93D}" type="datetimeFigureOut">
              <a:rPr lang="en-US" smtClean="0"/>
              <a:t>7/16/2021</a:t>
            </a:fld>
            <a:endParaRPr lang="en-US"/>
          </a:p>
        </p:txBody>
      </p:sp>
      <p:sp>
        <p:nvSpPr>
          <p:cNvPr id="6" name="Footer Placeholder 5">
            <a:extLst>
              <a:ext uri="{FF2B5EF4-FFF2-40B4-BE49-F238E27FC236}">
                <a16:creationId xmlns:a16="http://schemas.microsoft.com/office/drawing/2014/main" id="{73F89A0F-B8C6-4AA6-A9C4-4A454F4224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57A616-A4F2-4FC5-88DE-B4E6BA542895}"/>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963748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773D-D007-4687-BA9C-9F229829B5EF}"/>
              </a:ext>
            </a:extLst>
          </p:cNvPr>
          <p:cNvSpPr>
            <a:spLocks noGrp="1"/>
          </p:cNvSpPr>
          <p:nvPr>
            <p:ph type="title"/>
          </p:nvPr>
        </p:nvSpPr>
        <p:spPr>
          <a:xfrm>
            <a:off x="484632" y="978407"/>
            <a:ext cx="4287393" cy="2450593"/>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A3A75FC-78D2-4EF5-884F-11B7BACF799A}"/>
              </a:ext>
            </a:extLst>
          </p:cNvPr>
          <p:cNvSpPr>
            <a:spLocks noGrp="1"/>
          </p:cNvSpPr>
          <p:nvPr>
            <p:ph type="pic" idx="1"/>
          </p:nvPr>
        </p:nvSpPr>
        <p:spPr>
          <a:xfrm>
            <a:off x="5183187" y="987425"/>
            <a:ext cx="644648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D7CE0BB-D335-4391-A23F-194C575CAF8F}"/>
              </a:ext>
            </a:extLst>
          </p:cNvPr>
          <p:cNvSpPr>
            <a:spLocks noGrp="1"/>
          </p:cNvSpPr>
          <p:nvPr>
            <p:ph type="body" sz="half" idx="2"/>
          </p:nvPr>
        </p:nvSpPr>
        <p:spPr>
          <a:xfrm>
            <a:off x="484632" y="3645074"/>
            <a:ext cx="4287393" cy="2223914"/>
          </a:xfrm>
        </p:spPr>
        <p:txBody>
          <a:bodyPr/>
          <a:lstStyle>
            <a:lvl1pPr marL="0" indent="0">
              <a:buNone/>
              <a:defRPr lang="en-US" sz="24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7701E1-B97B-4DA5-B9AD-07B7C12476AE}"/>
              </a:ext>
            </a:extLst>
          </p:cNvPr>
          <p:cNvSpPr>
            <a:spLocks noGrp="1"/>
          </p:cNvSpPr>
          <p:nvPr>
            <p:ph type="dt" sz="half" idx="10"/>
          </p:nvPr>
        </p:nvSpPr>
        <p:spPr/>
        <p:txBody>
          <a:bodyPr/>
          <a:lstStyle/>
          <a:p>
            <a:fld id="{81B8F32D-D8B6-4B9E-9CBF-DCAC30B7B93D}" type="datetimeFigureOut">
              <a:rPr lang="en-US" smtClean="0"/>
              <a:t>7/16/2021</a:t>
            </a:fld>
            <a:endParaRPr lang="en-US"/>
          </a:p>
        </p:txBody>
      </p:sp>
      <p:sp>
        <p:nvSpPr>
          <p:cNvPr id="6" name="Footer Placeholder 5">
            <a:extLst>
              <a:ext uri="{FF2B5EF4-FFF2-40B4-BE49-F238E27FC236}">
                <a16:creationId xmlns:a16="http://schemas.microsoft.com/office/drawing/2014/main" id="{076D9CF8-F42F-4618-9F26-8BFE56487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CA2023-1ECA-4A96-BDC7-F7FA4368BE1B}"/>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6628051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87A535-3CAC-46BC-B2B2-3AE83EC3A561}"/>
              </a:ext>
            </a:extLst>
          </p:cNvPr>
          <p:cNvSpPr>
            <a:spLocks noGrp="1"/>
          </p:cNvSpPr>
          <p:nvPr>
            <p:ph type="title"/>
          </p:nvPr>
        </p:nvSpPr>
        <p:spPr>
          <a:xfrm>
            <a:off x="482600" y="978408"/>
            <a:ext cx="10506991" cy="2153099"/>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8EBDBD-59EC-46ED-BE79-6D37B531D692}"/>
              </a:ext>
            </a:extLst>
          </p:cNvPr>
          <p:cNvSpPr>
            <a:spLocks noGrp="1"/>
          </p:cNvSpPr>
          <p:nvPr>
            <p:ph type="body" idx="1"/>
          </p:nvPr>
        </p:nvSpPr>
        <p:spPr>
          <a:xfrm>
            <a:off x="482600" y="3306870"/>
            <a:ext cx="10506991" cy="257272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5921F5C-FD3D-42C7-90F4-5ECE6FFCFE7F}"/>
              </a:ext>
            </a:extLst>
          </p:cNvPr>
          <p:cNvSpPr>
            <a:spLocks noGrp="1"/>
          </p:cNvSpPr>
          <p:nvPr>
            <p:ph type="dt" sz="half" idx="2"/>
          </p:nvPr>
        </p:nvSpPr>
        <p:spPr>
          <a:xfrm>
            <a:off x="484632" y="100584"/>
            <a:ext cx="2743200" cy="365125"/>
          </a:xfrm>
          <a:prstGeom prst="rect">
            <a:avLst/>
          </a:prstGeom>
        </p:spPr>
        <p:txBody>
          <a:bodyPr vert="horz" lIns="91440" tIns="45720" rIns="91440" bIns="45720" rtlCol="0" anchor="ctr"/>
          <a:lstStyle>
            <a:lvl1pPr algn="l">
              <a:defRPr sz="900">
                <a:solidFill>
                  <a:schemeClr val="tx1"/>
                </a:solidFill>
              </a:defRPr>
            </a:lvl1pPr>
          </a:lstStyle>
          <a:p>
            <a:fld id="{81B8F32D-D8B6-4B9E-9CBF-DCAC30B7B93D}" type="datetimeFigureOut">
              <a:rPr lang="en-US" smtClean="0"/>
              <a:pPr/>
              <a:t>7/16/2021</a:t>
            </a:fld>
            <a:endParaRPr lang="en-US" dirty="0"/>
          </a:p>
        </p:txBody>
      </p:sp>
      <p:sp>
        <p:nvSpPr>
          <p:cNvPr id="5" name="Footer Placeholder 4">
            <a:extLst>
              <a:ext uri="{FF2B5EF4-FFF2-40B4-BE49-F238E27FC236}">
                <a16:creationId xmlns:a16="http://schemas.microsoft.com/office/drawing/2014/main" id="{0FE63D50-6D0B-4963-97B9-A32AE63235B8}"/>
              </a:ext>
            </a:extLst>
          </p:cNvPr>
          <p:cNvSpPr>
            <a:spLocks noGrp="1"/>
          </p:cNvSpPr>
          <p:nvPr>
            <p:ph type="ftr" sz="quarter" idx="3"/>
          </p:nvPr>
        </p:nvSpPr>
        <p:spPr>
          <a:xfrm>
            <a:off x="484632" y="6419088"/>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826B5E08-CAC3-4C87-B143-5F8956AE905D}"/>
              </a:ext>
            </a:extLst>
          </p:cNvPr>
          <p:cNvSpPr>
            <a:spLocks noGrp="1"/>
          </p:cNvSpPr>
          <p:nvPr>
            <p:ph type="sldNum" sz="quarter" idx="4"/>
          </p:nvPr>
        </p:nvSpPr>
        <p:spPr>
          <a:xfrm>
            <a:off x="10989591" y="100584"/>
            <a:ext cx="640080" cy="365125"/>
          </a:xfrm>
          <a:prstGeom prst="rect">
            <a:avLst/>
          </a:prstGeom>
        </p:spPr>
        <p:txBody>
          <a:bodyPr vert="horz" lIns="91440" tIns="45720" rIns="91440" bIns="45720" rtlCol="0" anchor="ctr"/>
          <a:lstStyle>
            <a:lvl1pPr algn="r">
              <a:defRPr sz="900">
                <a:solidFill>
                  <a:schemeClr val="tx1"/>
                </a:solidFill>
              </a:defRPr>
            </a:lvl1pPr>
          </a:lstStyle>
          <a:p>
            <a:fld id="{60553ECD-7F6D-420D-93CA-D8D15EB427AC}" type="slidenum">
              <a:rPr lang="en-US" smtClean="0"/>
              <a:pPr/>
              <a:t>‹#›</a:t>
            </a:fld>
            <a:endParaRPr lang="en-US" dirty="0"/>
          </a:p>
        </p:txBody>
      </p:sp>
      <p:cxnSp>
        <p:nvCxnSpPr>
          <p:cNvPr id="8" name="Straight Connector 7">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2841310"/>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25" r:id="rId6"/>
    <p:sldLayoutId id="2147483730" r:id="rId7"/>
    <p:sldLayoutId id="2147483726" r:id="rId8"/>
    <p:sldLayoutId id="2147483727" r:id="rId9"/>
    <p:sldLayoutId id="2147483728" r:id="rId10"/>
    <p:sldLayoutId id="2147483729" r:id="rId11"/>
  </p:sldLayoutIdLst>
  <p:txStyles>
    <p:titleStyle>
      <a:lvl1pPr algn="l" defTabSz="914400" rtl="0" eaLnBrk="1" latinLnBrk="0" hangingPunct="1">
        <a:lnSpc>
          <a:spcPct val="100000"/>
        </a:lnSpc>
        <a:spcBef>
          <a:spcPct val="0"/>
        </a:spcBef>
        <a:buNone/>
        <a:defRPr sz="66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 name="Rectangle 91">
            <a:extLst>
              <a:ext uri="{FF2B5EF4-FFF2-40B4-BE49-F238E27FC236}">
                <a16:creationId xmlns:a16="http://schemas.microsoft.com/office/drawing/2014/main" id="{35F60170-91B4-45F0-B88B-9C07AEC46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6348FE-39C2-4C66-9F9D-709496CEC83B}"/>
              </a:ext>
            </a:extLst>
          </p:cNvPr>
          <p:cNvSpPr>
            <a:spLocks noGrp="1"/>
          </p:cNvSpPr>
          <p:nvPr>
            <p:ph type="ctrTitle"/>
          </p:nvPr>
        </p:nvSpPr>
        <p:spPr>
          <a:xfrm>
            <a:off x="4995187" y="1726139"/>
            <a:ext cx="6714213" cy="2611167"/>
          </a:xfrm>
        </p:spPr>
        <p:txBody>
          <a:bodyPr anchor="t">
            <a:normAutofit/>
          </a:bodyPr>
          <a:lstStyle/>
          <a:p>
            <a:pPr>
              <a:lnSpc>
                <a:spcPct val="90000"/>
              </a:lnSpc>
            </a:pPr>
            <a:r>
              <a:rPr lang="en-IN" sz="6100" b="1" dirty="0"/>
              <a:t>Experiment-9</a:t>
            </a:r>
            <a:br>
              <a:rPr lang="en-IN" sz="6100" b="1" dirty="0"/>
            </a:br>
            <a:r>
              <a:rPr lang="en-IN" sz="6100" b="1" i="0" u="none" strike="noStrike" baseline="0" dirty="0">
                <a:latin typeface="LiberationSerif"/>
              </a:rPr>
              <a:t>Conductivity of ionic solid</a:t>
            </a:r>
            <a:endParaRPr lang="en-IN" sz="6100" dirty="0"/>
          </a:p>
        </p:txBody>
      </p:sp>
      <p:sp>
        <p:nvSpPr>
          <p:cNvPr id="3" name="Subtitle 2">
            <a:extLst>
              <a:ext uri="{FF2B5EF4-FFF2-40B4-BE49-F238E27FC236}">
                <a16:creationId xmlns:a16="http://schemas.microsoft.com/office/drawing/2014/main" id="{21932EC6-0A8F-4A13-86E4-5FF0A0C5C057}"/>
              </a:ext>
            </a:extLst>
          </p:cNvPr>
          <p:cNvSpPr>
            <a:spLocks noGrp="1"/>
          </p:cNvSpPr>
          <p:nvPr>
            <p:ph type="subTitle" idx="1"/>
          </p:nvPr>
        </p:nvSpPr>
        <p:spPr>
          <a:xfrm>
            <a:off x="4995186" y="4269213"/>
            <a:ext cx="6714213" cy="1599248"/>
          </a:xfrm>
        </p:spPr>
        <p:txBody>
          <a:bodyPr anchor="b">
            <a:normAutofit/>
          </a:bodyPr>
          <a:lstStyle/>
          <a:p>
            <a:r>
              <a:rPr lang="en-IN" dirty="0"/>
              <a:t>By :- Sheelendra Agnihotri, Course in-charge ESO205</a:t>
            </a:r>
          </a:p>
        </p:txBody>
      </p:sp>
      <p:cxnSp>
        <p:nvCxnSpPr>
          <p:cNvPr id="94" name="Straight Connector 93">
            <a:extLst>
              <a:ext uri="{FF2B5EF4-FFF2-40B4-BE49-F238E27FC236}">
                <a16:creationId xmlns:a16="http://schemas.microsoft.com/office/drawing/2014/main" id="{2C84CC28-1690-471E-9AE2-3198EB8631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EDF1F7F9-C1C6-4EEC-8970-E5308004AF1B}"/>
              </a:ext>
            </a:extLst>
          </p:cNvPr>
          <p:cNvPicPr>
            <a:picLocks noChangeAspect="1"/>
          </p:cNvPicPr>
          <p:nvPr/>
        </p:nvPicPr>
        <p:blipFill>
          <a:blip r:embed="rId2">
            <a:alphaModFix/>
          </a:blip>
          <a:stretch>
            <a:fillRect/>
          </a:stretch>
        </p:blipFill>
        <p:spPr>
          <a:xfrm>
            <a:off x="7676239" y="525542"/>
            <a:ext cx="1192647" cy="1164911"/>
          </a:xfrm>
          <a:prstGeom prst="rect">
            <a:avLst/>
          </a:prstGeom>
        </p:spPr>
      </p:pic>
      <p:pic>
        <p:nvPicPr>
          <p:cNvPr id="1026" name="Picture 2" descr="IGCSE Chemistry 2017: 1.43: Know that Ionic Compounds Do Not Conduct  Electricity when Solid, But Do Conduct Electricity When Molten and in  Aqueous Solution">
            <a:extLst>
              <a:ext uri="{FF2B5EF4-FFF2-40B4-BE49-F238E27FC236}">
                <a16:creationId xmlns:a16="http://schemas.microsoft.com/office/drawing/2014/main" id="{7A4ADD06-95AB-405E-A416-EC37E2DFF012}"/>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tretch>
            <a:fillRect/>
          </a:stretch>
        </p:blipFill>
        <p:spPr bwMode="auto">
          <a:xfrm>
            <a:off x="482600" y="1966144"/>
            <a:ext cx="4158354" cy="2131156"/>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Straight Connector 95">
            <a:extLst>
              <a:ext uri="{FF2B5EF4-FFF2-40B4-BE49-F238E27FC236}">
                <a16:creationId xmlns:a16="http://schemas.microsoft.com/office/drawing/2014/main" id="{526E6137-4B85-4A65-BCC4-9BAB3D0DAE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5487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87EA1E-B8D6-4EE1-BAB7-68F09B42BC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2080" y="1251967"/>
            <a:ext cx="3397456" cy="5071324"/>
          </a:xfrm>
          <a:prstGeom prst="roundRect">
            <a:avLst/>
          </a:prstGeom>
        </p:spPr>
      </p:pic>
      <p:sp>
        <p:nvSpPr>
          <p:cNvPr id="5" name="TextBox 4">
            <a:extLst>
              <a:ext uri="{FF2B5EF4-FFF2-40B4-BE49-F238E27FC236}">
                <a16:creationId xmlns:a16="http://schemas.microsoft.com/office/drawing/2014/main" id="{235A28E5-7E0F-4EBB-913E-1231ED57CFB0}"/>
              </a:ext>
            </a:extLst>
          </p:cNvPr>
          <p:cNvSpPr txBox="1"/>
          <p:nvPr/>
        </p:nvSpPr>
        <p:spPr>
          <a:xfrm>
            <a:off x="464252" y="552402"/>
            <a:ext cx="10082151" cy="523220"/>
          </a:xfrm>
          <a:prstGeom prst="rect">
            <a:avLst/>
          </a:prstGeom>
          <a:noFill/>
        </p:spPr>
        <p:txBody>
          <a:bodyPr wrap="square" rtlCol="0">
            <a:spAutoFit/>
          </a:bodyPr>
          <a:lstStyle/>
          <a:p>
            <a:r>
              <a:rPr lang="en-IN" sz="2800" b="1" dirty="0"/>
              <a:t>Experimental Setup : Resistivity of Zirconia </a:t>
            </a:r>
          </a:p>
        </p:txBody>
      </p:sp>
      <p:cxnSp>
        <p:nvCxnSpPr>
          <p:cNvPr id="6" name="Straight Arrow Connector 5">
            <a:extLst>
              <a:ext uri="{FF2B5EF4-FFF2-40B4-BE49-F238E27FC236}">
                <a16:creationId xmlns:a16="http://schemas.microsoft.com/office/drawing/2014/main" id="{C2AE82A1-A610-4484-924E-E701694AB066}"/>
              </a:ext>
            </a:extLst>
          </p:cNvPr>
          <p:cNvCxnSpPr>
            <a:cxnSpLocks/>
          </p:cNvCxnSpPr>
          <p:nvPr/>
        </p:nvCxnSpPr>
        <p:spPr>
          <a:xfrm>
            <a:off x="2232561" y="1637917"/>
            <a:ext cx="960787"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7" name="Straight Arrow Connector 6">
            <a:extLst>
              <a:ext uri="{FF2B5EF4-FFF2-40B4-BE49-F238E27FC236}">
                <a16:creationId xmlns:a16="http://schemas.microsoft.com/office/drawing/2014/main" id="{A3FFE9C6-97F9-4139-A443-CD2CCE7090A4}"/>
              </a:ext>
            </a:extLst>
          </p:cNvPr>
          <p:cNvCxnSpPr>
            <a:cxnSpLocks/>
          </p:cNvCxnSpPr>
          <p:nvPr/>
        </p:nvCxnSpPr>
        <p:spPr>
          <a:xfrm>
            <a:off x="2232561" y="3193583"/>
            <a:ext cx="1591294"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8" name="Straight Arrow Connector 7">
            <a:extLst>
              <a:ext uri="{FF2B5EF4-FFF2-40B4-BE49-F238E27FC236}">
                <a16:creationId xmlns:a16="http://schemas.microsoft.com/office/drawing/2014/main" id="{399EDAD3-0AF6-43DA-8B77-B364B6F1EBD9}"/>
              </a:ext>
            </a:extLst>
          </p:cNvPr>
          <p:cNvCxnSpPr>
            <a:cxnSpLocks/>
          </p:cNvCxnSpPr>
          <p:nvPr/>
        </p:nvCxnSpPr>
        <p:spPr>
          <a:xfrm>
            <a:off x="2232561" y="4677999"/>
            <a:ext cx="1495734"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9" name="TextBox 8">
            <a:extLst>
              <a:ext uri="{FF2B5EF4-FFF2-40B4-BE49-F238E27FC236}">
                <a16:creationId xmlns:a16="http://schemas.microsoft.com/office/drawing/2014/main" id="{87A93553-88CF-413A-8225-B57E95D4BDA0}"/>
              </a:ext>
            </a:extLst>
          </p:cNvPr>
          <p:cNvSpPr txBox="1"/>
          <p:nvPr/>
        </p:nvSpPr>
        <p:spPr>
          <a:xfrm>
            <a:off x="464252" y="1409651"/>
            <a:ext cx="2087828" cy="369332"/>
          </a:xfrm>
          <a:prstGeom prst="rect">
            <a:avLst/>
          </a:prstGeom>
          <a:noFill/>
        </p:spPr>
        <p:txBody>
          <a:bodyPr wrap="square" rtlCol="0">
            <a:spAutoFit/>
          </a:bodyPr>
          <a:lstStyle/>
          <a:p>
            <a:r>
              <a:rPr lang="en-IN" dirty="0"/>
              <a:t>Digital Picometer</a:t>
            </a:r>
          </a:p>
        </p:txBody>
      </p:sp>
      <p:sp>
        <p:nvSpPr>
          <p:cNvPr id="10" name="TextBox 9">
            <a:extLst>
              <a:ext uri="{FF2B5EF4-FFF2-40B4-BE49-F238E27FC236}">
                <a16:creationId xmlns:a16="http://schemas.microsoft.com/office/drawing/2014/main" id="{80F38CAA-CB17-4EBE-89E2-680D863B352C}"/>
              </a:ext>
            </a:extLst>
          </p:cNvPr>
          <p:cNvSpPr txBox="1"/>
          <p:nvPr/>
        </p:nvSpPr>
        <p:spPr>
          <a:xfrm>
            <a:off x="801027" y="4421772"/>
            <a:ext cx="1591294" cy="646331"/>
          </a:xfrm>
          <a:prstGeom prst="rect">
            <a:avLst/>
          </a:prstGeom>
          <a:noFill/>
        </p:spPr>
        <p:txBody>
          <a:bodyPr wrap="square" rtlCol="0">
            <a:spAutoFit/>
          </a:bodyPr>
          <a:lstStyle/>
          <a:p>
            <a:r>
              <a:rPr lang="en-IN" dirty="0"/>
              <a:t>High Voltage Power Supply</a:t>
            </a:r>
          </a:p>
        </p:txBody>
      </p:sp>
      <p:sp>
        <p:nvSpPr>
          <p:cNvPr id="11" name="TextBox 10">
            <a:extLst>
              <a:ext uri="{FF2B5EF4-FFF2-40B4-BE49-F238E27FC236}">
                <a16:creationId xmlns:a16="http://schemas.microsoft.com/office/drawing/2014/main" id="{4F036D0F-4576-478A-A6E5-5590999CD9FC}"/>
              </a:ext>
            </a:extLst>
          </p:cNvPr>
          <p:cNvSpPr txBox="1"/>
          <p:nvPr/>
        </p:nvSpPr>
        <p:spPr>
          <a:xfrm>
            <a:off x="641268" y="3008917"/>
            <a:ext cx="1591293" cy="369332"/>
          </a:xfrm>
          <a:prstGeom prst="rect">
            <a:avLst/>
          </a:prstGeom>
          <a:noFill/>
        </p:spPr>
        <p:txBody>
          <a:bodyPr wrap="square" rtlCol="0">
            <a:spAutoFit/>
          </a:bodyPr>
          <a:lstStyle/>
          <a:p>
            <a:r>
              <a:rPr lang="en-IN" dirty="0"/>
              <a:t>PID Controller</a:t>
            </a:r>
          </a:p>
        </p:txBody>
      </p:sp>
      <p:cxnSp>
        <p:nvCxnSpPr>
          <p:cNvPr id="12" name="Straight Arrow Connector 11">
            <a:extLst>
              <a:ext uri="{FF2B5EF4-FFF2-40B4-BE49-F238E27FC236}">
                <a16:creationId xmlns:a16="http://schemas.microsoft.com/office/drawing/2014/main" id="{5EC88FC9-9209-4D96-A68F-877637896F27}"/>
              </a:ext>
            </a:extLst>
          </p:cNvPr>
          <p:cNvCxnSpPr/>
          <p:nvPr/>
        </p:nvCxnSpPr>
        <p:spPr>
          <a:xfrm>
            <a:off x="2232561" y="5936784"/>
            <a:ext cx="2755075"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3" name="TextBox 12">
            <a:extLst>
              <a:ext uri="{FF2B5EF4-FFF2-40B4-BE49-F238E27FC236}">
                <a16:creationId xmlns:a16="http://schemas.microsoft.com/office/drawing/2014/main" id="{7D5F270C-75ED-48E9-8F87-C8908ADE982F}"/>
              </a:ext>
            </a:extLst>
          </p:cNvPr>
          <p:cNvSpPr txBox="1"/>
          <p:nvPr/>
        </p:nvSpPr>
        <p:spPr>
          <a:xfrm>
            <a:off x="902525" y="5742294"/>
            <a:ext cx="1216663" cy="369332"/>
          </a:xfrm>
          <a:prstGeom prst="rect">
            <a:avLst/>
          </a:prstGeom>
          <a:noFill/>
        </p:spPr>
        <p:txBody>
          <a:bodyPr wrap="square" rtlCol="0">
            <a:spAutoFit/>
          </a:bodyPr>
          <a:lstStyle/>
          <a:p>
            <a:r>
              <a:rPr lang="en-IN" dirty="0"/>
              <a:t>PID Oven </a:t>
            </a:r>
          </a:p>
        </p:txBody>
      </p:sp>
      <p:pic>
        <p:nvPicPr>
          <p:cNvPr id="14" name="Picture 13">
            <a:extLst>
              <a:ext uri="{FF2B5EF4-FFF2-40B4-BE49-F238E27FC236}">
                <a16:creationId xmlns:a16="http://schemas.microsoft.com/office/drawing/2014/main" id="{60038762-E4FA-4A62-A155-A4016537C284}"/>
              </a:ext>
            </a:extLst>
          </p:cNvPr>
          <p:cNvPicPr>
            <a:picLocks noChangeAspect="1"/>
          </p:cNvPicPr>
          <p:nvPr/>
        </p:nvPicPr>
        <p:blipFill>
          <a:blip r:embed="rId3"/>
          <a:stretch>
            <a:fillRect/>
          </a:stretch>
        </p:blipFill>
        <p:spPr>
          <a:xfrm>
            <a:off x="6823526" y="1243152"/>
            <a:ext cx="3143250" cy="2133600"/>
          </a:xfrm>
          <a:prstGeom prst="roundRect">
            <a:avLst/>
          </a:prstGeom>
        </p:spPr>
      </p:pic>
      <p:cxnSp>
        <p:nvCxnSpPr>
          <p:cNvPr id="15" name="Straight Arrow Connector 14">
            <a:extLst>
              <a:ext uri="{FF2B5EF4-FFF2-40B4-BE49-F238E27FC236}">
                <a16:creationId xmlns:a16="http://schemas.microsoft.com/office/drawing/2014/main" id="{490CB5CC-1055-4992-8F94-5ADB13A09664}"/>
              </a:ext>
            </a:extLst>
          </p:cNvPr>
          <p:cNvCxnSpPr>
            <a:cxnSpLocks/>
          </p:cNvCxnSpPr>
          <p:nvPr/>
        </p:nvCxnSpPr>
        <p:spPr>
          <a:xfrm flipH="1">
            <a:off x="9697936" y="1875423"/>
            <a:ext cx="513769"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6" name="Connector: Elbow 15">
            <a:extLst>
              <a:ext uri="{FF2B5EF4-FFF2-40B4-BE49-F238E27FC236}">
                <a16:creationId xmlns:a16="http://schemas.microsoft.com/office/drawing/2014/main" id="{88E141A5-9B09-47C4-96A9-2AE34790DD56}"/>
              </a:ext>
            </a:extLst>
          </p:cNvPr>
          <p:cNvCxnSpPr/>
          <p:nvPr/>
        </p:nvCxnSpPr>
        <p:spPr>
          <a:xfrm rot="5400000" flipH="1" flipV="1">
            <a:off x="7493330" y="2884825"/>
            <a:ext cx="12700" cy="12700"/>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FFC7148-9862-4248-968D-46190E8D9402}"/>
              </a:ext>
            </a:extLst>
          </p:cNvPr>
          <p:cNvCxnSpPr>
            <a:cxnSpLocks/>
          </p:cNvCxnSpPr>
          <p:nvPr/>
        </p:nvCxnSpPr>
        <p:spPr>
          <a:xfrm flipH="1" flipV="1">
            <a:off x="7493330" y="2362724"/>
            <a:ext cx="2718375" cy="2375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8" name="TextBox 17">
            <a:extLst>
              <a:ext uri="{FF2B5EF4-FFF2-40B4-BE49-F238E27FC236}">
                <a16:creationId xmlns:a16="http://schemas.microsoft.com/office/drawing/2014/main" id="{B4CB6A49-8923-4D94-9A60-AC28282F8193}"/>
              </a:ext>
            </a:extLst>
          </p:cNvPr>
          <p:cNvSpPr txBox="1"/>
          <p:nvPr/>
        </p:nvSpPr>
        <p:spPr>
          <a:xfrm>
            <a:off x="10211705" y="1690757"/>
            <a:ext cx="1700642" cy="369332"/>
          </a:xfrm>
          <a:prstGeom prst="rect">
            <a:avLst/>
          </a:prstGeom>
          <a:noFill/>
        </p:spPr>
        <p:txBody>
          <a:bodyPr wrap="square" rtlCol="0">
            <a:spAutoFit/>
          </a:bodyPr>
          <a:lstStyle/>
          <a:p>
            <a:r>
              <a:rPr lang="en-IN" dirty="0"/>
              <a:t>Oven </a:t>
            </a:r>
          </a:p>
        </p:txBody>
      </p:sp>
      <p:sp>
        <p:nvSpPr>
          <p:cNvPr id="19" name="TextBox 18">
            <a:extLst>
              <a:ext uri="{FF2B5EF4-FFF2-40B4-BE49-F238E27FC236}">
                <a16:creationId xmlns:a16="http://schemas.microsoft.com/office/drawing/2014/main" id="{A47D5FB2-E235-4BE5-BF71-AB12EA40FA32}"/>
              </a:ext>
            </a:extLst>
          </p:cNvPr>
          <p:cNvSpPr txBox="1"/>
          <p:nvPr/>
        </p:nvSpPr>
        <p:spPr>
          <a:xfrm>
            <a:off x="10211705" y="2044532"/>
            <a:ext cx="1415634" cy="646331"/>
          </a:xfrm>
          <a:prstGeom prst="rect">
            <a:avLst/>
          </a:prstGeom>
          <a:noFill/>
        </p:spPr>
        <p:txBody>
          <a:bodyPr wrap="square" rtlCol="0">
            <a:spAutoFit/>
          </a:bodyPr>
          <a:lstStyle/>
          <a:p>
            <a:r>
              <a:rPr lang="en-IN" dirty="0"/>
              <a:t>Probe Arrangement </a:t>
            </a:r>
          </a:p>
        </p:txBody>
      </p:sp>
      <p:cxnSp>
        <p:nvCxnSpPr>
          <p:cNvPr id="20" name="Straight Arrow Connector 19">
            <a:extLst>
              <a:ext uri="{FF2B5EF4-FFF2-40B4-BE49-F238E27FC236}">
                <a16:creationId xmlns:a16="http://schemas.microsoft.com/office/drawing/2014/main" id="{1E10440F-C7D9-430B-B06F-C1CFB7D50328}"/>
              </a:ext>
            </a:extLst>
          </p:cNvPr>
          <p:cNvCxnSpPr>
            <a:cxnSpLocks/>
          </p:cNvCxnSpPr>
          <p:nvPr/>
        </p:nvCxnSpPr>
        <p:spPr>
          <a:xfrm flipH="1">
            <a:off x="7196448" y="2884825"/>
            <a:ext cx="3015257" cy="1270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1" name="TextBox 20">
            <a:extLst>
              <a:ext uri="{FF2B5EF4-FFF2-40B4-BE49-F238E27FC236}">
                <a16:creationId xmlns:a16="http://schemas.microsoft.com/office/drawing/2014/main" id="{CED7F753-41CB-4A76-A5E2-5ABDD2FDE5CD}"/>
              </a:ext>
            </a:extLst>
          </p:cNvPr>
          <p:cNvSpPr txBox="1"/>
          <p:nvPr/>
        </p:nvSpPr>
        <p:spPr>
          <a:xfrm>
            <a:off x="6816189" y="3477670"/>
            <a:ext cx="3491593" cy="923330"/>
          </a:xfrm>
          <a:prstGeom prst="rect">
            <a:avLst/>
          </a:prstGeom>
          <a:noFill/>
        </p:spPr>
        <p:txBody>
          <a:bodyPr wrap="square" rtlCol="0">
            <a:spAutoFit/>
          </a:bodyPr>
          <a:lstStyle/>
          <a:p>
            <a:r>
              <a:rPr lang="en-IN" dirty="0"/>
              <a:t>Two probe </a:t>
            </a:r>
          </a:p>
          <a:p>
            <a:r>
              <a:rPr lang="en-IN" dirty="0"/>
              <a:t>There are two  probe one is sample probe, another is RTD probe  </a:t>
            </a:r>
          </a:p>
        </p:txBody>
      </p:sp>
      <p:sp>
        <p:nvSpPr>
          <p:cNvPr id="22" name="TextBox 21">
            <a:extLst>
              <a:ext uri="{FF2B5EF4-FFF2-40B4-BE49-F238E27FC236}">
                <a16:creationId xmlns:a16="http://schemas.microsoft.com/office/drawing/2014/main" id="{248C4DBE-DAC8-4BD2-8A50-CFC9E5877E90}"/>
              </a:ext>
            </a:extLst>
          </p:cNvPr>
          <p:cNvSpPr txBox="1"/>
          <p:nvPr/>
        </p:nvSpPr>
        <p:spPr>
          <a:xfrm>
            <a:off x="10196119" y="2713683"/>
            <a:ext cx="1176731" cy="369332"/>
          </a:xfrm>
          <a:prstGeom prst="rect">
            <a:avLst/>
          </a:prstGeom>
          <a:noFill/>
        </p:spPr>
        <p:txBody>
          <a:bodyPr wrap="square" rtlCol="0">
            <a:spAutoFit/>
          </a:bodyPr>
          <a:lstStyle/>
          <a:p>
            <a:r>
              <a:rPr lang="en-IN" dirty="0"/>
              <a:t>Sample </a:t>
            </a:r>
          </a:p>
        </p:txBody>
      </p:sp>
      <p:pic>
        <p:nvPicPr>
          <p:cNvPr id="23" name="Picture 22">
            <a:extLst>
              <a:ext uri="{FF2B5EF4-FFF2-40B4-BE49-F238E27FC236}">
                <a16:creationId xmlns:a16="http://schemas.microsoft.com/office/drawing/2014/main" id="{FF6C4573-D916-40F7-A587-C022FCBFE076}"/>
              </a:ext>
            </a:extLst>
          </p:cNvPr>
          <p:cNvPicPr>
            <a:picLocks noChangeAspect="1"/>
          </p:cNvPicPr>
          <p:nvPr/>
        </p:nvPicPr>
        <p:blipFill>
          <a:blip r:embed="rId4"/>
          <a:stretch>
            <a:fillRect/>
          </a:stretch>
        </p:blipFill>
        <p:spPr>
          <a:xfrm>
            <a:off x="7421158" y="4703308"/>
            <a:ext cx="1752600" cy="1447800"/>
          </a:xfrm>
          <a:prstGeom prst="rect">
            <a:avLst/>
          </a:prstGeom>
        </p:spPr>
      </p:pic>
      <p:cxnSp>
        <p:nvCxnSpPr>
          <p:cNvPr id="24" name="Straight Arrow Connector 23">
            <a:extLst>
              <a:ext uri="{FF2B5EF4-FFF2-40B4-BE49-F238E27FC236}">
                <a16:creationId xmlns:a16="http://schemas.microsoft.com/office/drawing/2014/main" id="{4EA58EAF-7981-4D23-867C-50B0D114F574}"/>
              </a:ext>
            </a:extLst>
          </p:cNvPr>
          <p:cNvCxnSpPr>
            <a:cxnSpLocks/>
          </p:cNvCxnSpPr>
          <p:nvPr/>
        </p:nvCxnSpPr>
        <p:spPr>
          <a:xfrm flipH="1">
            <a:off x="8226424" y="5444378"/>
            <a:ext cx="114003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5" name="TextBox 24">
            <a:extLst>
              <a:ext uri="{FF2B5EF4-FFF2-40B4-BE49-F238E27FC236}">
                <a16:creationId xmlns:a16="http://schemas.microsoft.com/office/drawing/2014/main" id="{12F9F1FB-38F8-4EB6-9EB9-F2D8C0958D6D}"/>
              </a:ext>
            </a:extLst>
          </p:cNvPr>
          <p:cNvSpPr txBox="1"/>
          <p:nvPr/>
        </p:nvSpPr>
        <p:spPr>
          <a:xfrm>
            <a:off x="9366454" y="5242542"/>
            <a:ext cx="1752600" cy="369332"/>
          </a:xfrm>
          <a:prstGeom prst="rect">
            <a:avLst/>
          </a:prstGeom>
          <a:noFill/>
        </p:spPr>
        <p:txBody>
          <a:bodyPr wrap="square" rtlCol="0">
            <a:spAutoFit/>
          </a:bodyPr>
          <a:lstStyle/>
          <a:p>
            <a:r>
              <a:rPr lang="en-IN" dirty="0"/>
              <a:t>Zirconia Sample </a:t>
            </a:r>
          </a:p>
        </p:txBody>
      </p:sp>
    </p:spTree>
    <p:extLst>
      <p:ext uri="{BB962C8B-B14F-4D97-AF65-F5344CB8AC3E}">
        <p14:creationId xmlns:p14="http://schemas.microsoft.com/office/powerpoint/2010/main" val="3529810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1E0E1F-DEDB-441E-8863-2492243D5AA1}"/>
              </a:ext>
            </a:extLst>
          </p:cNvPr>
          <p:cNvPicPr>
            <a:picLocks noChangeAspect="1"/>
          </p:cNvPicPr>
          <p:nvPr/>
        </p:nvPicPr>
        <p:blipFill>
          <a:blip r:embed="rId2"/>
          <a:stretch>
            <a:fillRect/>
          </a:stretch>
        </p:blipFill>
        <p:spPr>
          <a:xfrm>
            <a:off x="176803" y="733472"/>
            <a:ext cx="4240103" cy="1625373"/>
          </a:xfrm>
          <a:prstGeom prst="rect">
            <a:avLst/>
          </a:prstGeom>
        </p:spPr>
      </p:pic>
      <p:pic>
        <p:nvPicPr>
          <p:cNvPr id="5" name="Picture 4">
            <a:extLst>
              <a:ext uri="{FF2B5EF4-FFF2-40B4-BE49-F238E27FC236}">
                <a16:creationId xmlns:a16="http://schemas.microsoft.com/office/drawing/2014/main" id="{28E98F43-1A55-48C0-9AE6-5411AD0BDD8F}"/>
              </a:ext>
            </a:extLst>
          </p:cNvPr>
          <p:cNvPicPr>
            <a:picLocks noChangeAspect="1"/>
          </p:cNvPicPr>
          <p:nvPr/>
        </p:nvPicPr>
        <p:blipFill>
          <a:blip r:embed="rId3"/>
          <a:stretch>
            <a:fillRect/>
          </a:stretch>
        </p:blipFill>
        <p:spPr>
          <a:xfrm>
            <a:off x="176801" y="2441207"/>
            <a:ext cx="4240103" cy="1625373"/>
          </a:xfrm>
          <a:prstGeom prst="rect">
            <a:avLst/>
          </a:prstGeom>
        </p:spPr>
      </p:pic>
      <p:pic>
        <p:nvPicPr>
          <p:cNvPr id="6" name="Picture 5">
            <a:extLst>
              <a:ext uri="{FF2B5EF4-FFF2-40B4-BE49-F238E27FC236}">
                <a16:creationId xmlns:a16="http://schemas.microsoft.com/office/drawing/2014/main" id="{1BCBB225-E748-4142-AA22-7407C47AEC78}"/>
              </a:ext>
            </a:extLst>
          </p:cNvPr>
          <p:cNvPicPr>
            <a:picLocks noChangeAspect="1"/>
          </p:cNvPicPr>
          <p:nvPr/>
        </p:nvPicPr>
        <p:blipFill>
          <a:blip r:embed="rId4"/>
          <a:stretch>
            <a:fillRect/>
          </a:stretch>
        </p:blipFill>
        <p:spPr>
          <a:xfrm>
            <a:off x="176800" y="4148942"/>
            <a:ext cx="4240104" cy="1625373"/>
          </a:xfrm>
          <a:prstGeom prst="rect">
            <a:avLst/>
          </a:prstGeom>
        </p:spPr>
      </p:pic>
      <p:sp>
        <p:nvSpPr>
          <p:cNvPr id="7" name="TextBox 6">
            <a:extLst>
              <a:ext uri="{FF2B5EF4-FFF2-40B4-BE49-F238E27FC236}">
                <a16:creationId xmlns:a16="http://schemas.microsoft.com/office/drawing/2014/main" id="{1F1DAEC9-4028-49F3-A8C6-6DFBCE3FBB30}"/>
              </a:ext>
            </a:extLst>
          </p:cNvPr>
          <p:cNvSpPr txBox="1"/>
          <p:nvPr/>
        </p:nvSpPr>
        <p:spPr>
          <a:xfrm>
            <a:off x="4416904" y="530071"/>
            <a:ext cx="7602070" cy="1815882"/>
          </a:xfrm>
          <a:prstGeom prst="rect">
            <a:avLst/>
          </a:prstGeom>
          <a:noFill/>
        </p:spPr>
        <p:txBody>
          <a:bodyPr wrap="square" rtlCol="0">
            <a:spAutoFit/>
          </a:bodyPr>
          <a:lstStyle/>
          <a:p>
            <a:r>
              <a:rPr lang="en-US" sz="1400" dirty="0">
                <a:solidFill>
                  <a:srgbClr val="0070C0"/>
                </a:solidFill>
              </a:rPr>
              <a:t>This is very versatile  and general purpose instrument . The unit is specially for the measurement of current to1p.</a:t>
            </a:r>
          </a:p>
          <a:p>
            <a:r>
              <a:rPr lang="en-US" sz="1400" dirty="0">
                <a:solidFill>
                  <a:srgbClr val="0070C0"/>
                </a:solidFill>
              </a:rPr>
              <a:t>Multiplier	: X1,  X102, X103, X104, X105.</a:t>
            </a:r>
          </a:p>
          <a:p>
            <a:r>
              <a:rPr lang="en-US" sz="1400" dirty="0">
                <a:solidFill>
                  <a:srgbClr val="0070C0"/>
                </a:solidFill>
              </a:rPr>
              <a:t>Accuracy	: 0.2% for all ranges. </a:t>
            </a:r>
          </a:p>
          <a:p>
            <a:r>
              <a:rPr lang="en-US" sz="1400" dirty="0">
                <a:solidFill>
                  <a:srgbClr val="0070C0"/>
                </a:solidFill>
              </a:rPr>
              <a:t>Resolution	:1pA, 10pA, 100pA, 1nA, 100nA,  </a:t>
            </a:r>
          </a:p>
          <a:p>
            <a:r>
              <a:rPr lang="en-US" sz="1400" dirty="0">
                <a:solidFill>
                  <a:srgbClr val="0070C0"/>
                </a:solidFill>
              </a:rPr>
              <a:t>Input Resistance :2.5kW, 0.25kw, 25W, 2.5W, 0.25W, 0.025W.</a:t>
            </a:r>
          </a:p>
          <a:p>
            <a:r>
              <a:rPr lang="en-US" sz="1400" dirty="0">
                <a:solidFill>
                  <a:srgbClr val="0070C0"/>
                </a:solidFill>
              </a:rPr>
              <a:t>Display 3.5digit 7 segment LED (12.5 height) with auto polarity and decimal indication </a:t>
            </a:r>
          </a:p>
          <a:p>
            <a:endParaRPr lang="en-IN" sz="1400" dirty="0"/>
          </a:p>
        </p:txBody>
      </p:sp>
      <p:sp>
        <p:nvSpPr>
          <p:cNvPr id="8" name="TextBox 7">
            <a:extLst>
              <a:ext uri="{FF2B5EF4-FFF2-40B4-BE49-F238E27FC236}">
                <a16:creationId xmlns:a16="http://schemas.microsoft.com/office/drawing/2014/main" id="{754F6A61-F0DE-4013-9340-CC1996D0064D}"/>
              </a:ext>
            </a:extLst>
          </p:cNvPr>
          <p:cNvSpPr txBox="1"/>
          <p:nvPr/>
        </p:nvSpPr>
        <p:spPr>
          <a:xfrm>
            <a:off x="4416904" y="2167637"/>
            <a:ext cx="7667520" cy="2677656"/>
          </a:xfrm>
          <a:prstGeom prst="rect">
            <a:avLst/>
          </a:prstGeom>
          <a:noFill/>
        </p:spPr>
        <p:txBody>
          <a:bodyPr wrap="square" rtlCol="0">
            <a:spAutoFit/>
          </a:bodyPr>
          <a:lstStyle/>
          <a:p>
            <a:r>
              <a:rPr lang="en-US" sz="1400" dirty="0">
                <a:solidFill>
                  <a:srgbClr val="FF0000"/>
                </a:solidFill>
              </a:rPr>
              <a:t>This is high quality temperature-controlled oven suitable for the Two probe Set –Up. The oven has been designed for the fast heating and cooling rates.  Platinum RTD sensor is use for sensing the Temperature. A Wheatstone bridge and  instrument amplifier are used for signal conditioning. Temperature Ranges ambient to 200°C,and power rating 150W, resolution 0.1°C Measurement Accuracy is +/- 0.5 °C.</a:t>
            </a:r>
          </a:p>
          <a:p>
            <a:r>
              <a:rPr lang="en-US" sz="1400" dirty="0">
                <a:solidFill>
                  <a:srgbClr val="FF0000"/>
                </a:solidFill>
              </a:rPr>
              <a:t>Range Switch at X1 side display reading would actually reading, when At X10 side range is to be multiplied by 10. </a:t>
            </a:r>
          </a:p>
          <a:p>
            <a:r>
              <a:rPr lang="en-US" sz="1400" dirty="0">
                <a:solidFill>
                  <a:srgbClr val="FF0000"/>
                </a:solidFill>
              </a:rPr>
              <a:t>WAIT-RUN Switch- in wait mode the power to oven is OFF and RUN mode power to oven is ON. Temperature would be in Degree centigrade.</a:t>
            </a:r>
          </a:p>
          <a:p>
            <a:r>
              <a:rPr lang="en-US" sz="1400" dirty="0">
                <a:solidFill>
                  <a:srgbClr val="FF0000"/>
                </a:solidFill>
              </a:rPr>
              <a:t>SET-MEASURE Switch –in set mode display the set Temp. and in MEASURE mode it display the Current Temperature   </a:t>
            </a:r>
          </a:p>
          <a:p>
            <a:r>
              <a:rPr lang="en-US" sz="1400" dirty="0">
                <a:solidFill>
                  <a:srgbClr val="FF0000"/>
                </a:solidFill>
              </a:rPr>
              <a:t> </a:t>
            </a:r>
            <a:endParaRPr lang="en-IN" sz="1400" dirty="0">
              <a:solidFill>
                <a:srgbClr val="FF0000"/>
              </a:solidFill>
            </a:endParaRPr>
          </a:p>
        </p:txBody>
      </p:sp>
      <p:sp>
        <p:nvSpPr>
          <p:cNvPr id="9" name="TextBox 8">
            <a:extLst>
              <a:ext uri="{FF2B5EF4-FFF2-40B4-BE49-F238E27FC236}">
                <a16:creationId xmlns:a16="http://schemas.microsoft.com/office/drawing/2014/main" id="{D4A4D7D4-BB2B-481E-8A03-0CB30C77BC13}"/>
              </a:ext>
            </a:extLst>
          </p:cNvPr>
          <p:cNvSpPr txBox="1"/>
          <p:nvPr/>
        </p:nvSpPr>
        <p:spPr>
          <a:xfrm>
            <a:off x="4416904" y="4654084"/>
            <a:ext cx="7775095" cy="1600438"/>
          </a:xfrm>
          <a:prstGeom prst="rect">
            <a:avLst/>
          </a:prstGeom>
          <a:noFill/>
        </p:spPr>
        <p:txBody>
          <a:bodyPr wrap="square" rtlCol="0">
            <a:spAutoFit/>
          </a:bodyPr>
          <a:lstStyle/>
          <a:p>
            <a:r>
              <a:rPr lang="en-US" sz="1400" dirty="0">
                <a:solidFill>
                  <a:srgbClr val="0070C0"/>
                </a:solidFill>
              </a:rPr>
              <a:t>This is a fully solid-state power supply designed to meet the power  requirement of broad range of Application . such as Radiation detector, photo-multiplier tubes ionization chamber, and where a high voltage source with high degree of regulation and stability is required </a:t>
            </a:r>
          </a:p>
          <a:p>
            <a:r>
              <a:rPr lang="en-US" sz="1400" dirty="0">
                <a:solidFill>
                  <a:srgbClr val="0070C0"/>
                </a:solidFill>
              </a:rPr>
              <a:t> Out put	: 1-1500 V continuously adjustable.</a:t>
            </a:r>
          </a:p>
          <a:p>
            <a:r>
              <a:rPr lang="en-US" sz="1400" dirty="0">
                <a:solidFill>
                  <a:srgbClr val="0070C0"/>
                </a:solidFill>
              </a:rPr>
              <a:t>Current	: 1mA max. </a:t>
            </a:r>
          </a:p>
          <a:p>
            <a:r>
              <a:rPr lang="en-US" sz="1400" dirty="0">
                <a:solidFill>
                  <a:srgbClr val="0070C0"/>
                </a:solidFill>
              </a:rPr>
              <a:t>Polarity	: Negative. </a:t>
            </a:r>
          </a:p>
          <a:p>
            <a:r>
              <a:rPr lang="en-US" sz="1400" dirty="0">
                <a:solidFill>
                  <a:srgbClr val="0070C0"/>
                </a:solidFill>
              </a:rPr>
              <a:t>Power Requirement 220Vand 50HZ</a:t>
            </a:r>
          </a:p>
        </p:txBody>
      </p:sp>
    </p:spTree>
    <p:extLst>
      <p:ext uri="{BB962C8B-B14F-4D97-AF65-F5344CB8AC3E}">
        <p14:creationId xmlns:p14="http://schemas.microsoft.com/office/powerpoint/2010/main" val="591733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36EBD48-D0A5-4268-931D-DDB55A3876DB}"/>
              </a:ext>
            </a:extLst>
          </p:cNvPr>
          <p:cNvSpPr txBox="1"/>
          <p:nvPr/>
        </p:nvSpPr>
        <p:spPr>
          <a:xfrm>
            <a:off x="439270" y="563888"/>
            <a:ext cx="4733366" cy="523220"/>
          </a:xfrm>
          <a:prstGeom prst="rect">
            <a:avLst/>
          </a:prstGeom>
          <a:noFill/>
        </p:spPr>
        <p:txBody>
          <a:bodyPr wrap="square">
            <a:spAutoFit/>
          </a:bodyPr>
          <a:lstStyle/>
          <a:p>
            <a:r>
              <a:rPr lang="en-US" sz="2800" b="1" dirty="0"/>
              <a:t>Test data obtained at lab </a:t>
            </a:r>
          </a:p>
        </p:txBody>
      </p:sp>
      <p:sp>
        <p:nvSpPr>
          <p:cNvPr id="7" name="TextBox 6">
            <a:extLst>
              <a:ext uri="{FF2B5EF4-FFF2-40B4-BE49-F238E27FC236}">
                <a16:creationId xmlns:a16="http://schemas.microsoft.com/office/drawing/2014/main" id="{055DCCE7-FCD7-4CB4-98FA-46ACFBA14EBC}"/>
              </a:ext>
            </a:extLst>
          </p:cNvPr>
          <p:cNvSpPr txBox="1"/>
          <p:nvPr/>
        </p:nvSpPr>
        <p:spPr>
          <a:xfrm>
            <a:off x="439270" y="1087108"/>
            <a:ext cx="8480612" cy="1477328"/>
          </a:xfrm>
          <a:prstGeom prst="rect">
            <a:avLst/>
          </a:prstGeom>
          <a:noFill/>
        </p:spPr>
        <p:txBody>
          <a:bodyPr wrap="square">
            <a:spAutoFit/>
          </a:bodyPr>
          <a:lstStyle/>
          <a:p>
            <a:r>
              <a:rPr lang="en-US" dirty="0"/>
              <a:t>Details of plate immersed in fused NaCl</a:t>
            </a:r>
          </a:p>
          <a:p>
            <a:r>
              <a:rPr lang="en-US" dirty="0"/>
              <a:t>Length of plate(L)=80 mm</a:t>
            </a:r>
          </a:p>
          <a:p>
            <a:r>
              <a:rPr lang="en-US" dirty="0"/>
              <a:t>Width of plate (W ) = 25 mm</a:t>
            </a:r>
          </a:p>
          <a:p>
            <a:r>
              <a:rPr lang="en-US" dirty="0"/>
              <a:t>Thickness of plate (t)= 5 mm</a:t>
            </a:r>
          </a:p>
          <a:p>
            <a:r>
              <a:rPr lang="en-US" dirty="0"/>
              <a:t>Distance between two electrodes (l)=20 mm</a:t>
            </a:r>
          </a:p>
        </p:txBody>
      </p:sp>
      <p:graphicFrame>
        <p:nvGraphicFramePr>
          <p:cNvPr id="8" name="Table 7">
            <a:extLst>
              <a:ext uri="{FF2B5EF4-FFF2-40B4-BE49-F238E27FC236}">
                <a16:creationId xmlns:a16="http://schemas.microsoft.com/office/drawing/2014/main" id="{A63FB7AF-342F-4212-8387-7E69F9062D98}"/>
              </a:ext>
            </a:extLst>
          </p:cNvPr>
          <p:cNvGraphicFramePr>
            <a:graphicFrameLocks noGrp="1"/>
          </p:cNvGraphicFramePr>
          <p:nvPr>
            <p:extLst>
              <p:ext uri="{D42A27DB-BD31-4B8C-83A1-F6EECF244321}">
                <p14:modId xmlns:p14="http://schemas.microsoft.com/office/powerpoint/2010/main" val="2990981863"/>
              </p:ext>
            </p:extLst>
          </p:nvPr>
        </p:nvGraphicFramePr>
        <p:xfrm>
          <a:off x="7389391" y="610116"/>
          <a:ext cx="4246179" cy="5647827"/>
        </p:xfrm>
        <a:graphic>
          <a:graphicData uri="http://schemas.openxmlformats.org/drawingml/2006/table">
            <a:tbl>
              <a:tblPr>
                <a:tableStyleId>{5C22544A-7EE6-4342-B048-85BDC9FD1C3A}</a:tableStyleId>
              </a:tblPr>
              <a:tblGrid>
                <a:gridCol w="617902">
                  <a:extLst>
                    <a:ext uri="{9D8B030D-6E8A-4147-A177-3AD203B41FA5}">
                      <a16:colId xmlns:a16="http://schemas.microsoft.com/office/drawing/2014/main" val="760132980"/>
                    </a:ext>
                  </a:extLst>
                </a:gridCol>
                <a:gridCol w="772113">
                  <a:extLst>
                    <a:ext uri="{9D8B030D-6E8A-4147-A177-3AD203B41FA5}">
                      <a16:colId xmlns:a16="http://schemas.microsoft.com/office/drawing/2014/main" val="530524979"/>
                    </a:ext>
                  </a:extLst>
                </a:gridCol>
                <a:gridCol w="680506">
                  <a:extLst>
                    <a:ext uri="{9D8B030D-6E8A-4147-A177-3AD203B41FA5}">
                      <a16:colId xmlns:a16="http://schemas.microsoft.com/office/drawing/2014/main" val="465388626"/>
                    </a:ext>
                  </a:extLst>
                </a:gridCol>
                <a:gridCol w="777782">
                  <a:extLst>
                    <a:ext uri="{9D8B030D-6E8A-4147-A177-3AD203B41FA5}">
                      <a16:colId xmlns:a16="http://schemas.microsoft.com/office/drawing/2014/main" val="2012766477"/>
                    </a:ext>
                  </a:extLst>
                </a:gridCol>
                <a:gridCol w="661750">
                  <a:extLst>
                    <a:ext uri="{9D8B030D-6E8A-4147-A177-3AD203B41FA5}">
                      <a16:colId xmlns:a16="http://schemas.microsoft.com/office/drawing/2014/main" val="3462530709"/>
                    </a:ext>
                  </a:extLst>
                </a:gridCol>
                <a:gridCol w="736126">
                  <a:extLst>
                    <a:ext uri="{9D8B030D-6E8A-4147-A177-3AD203B41FA5}">
                      <a16:colId xmlns:a16="http://schemas.microsoft.com/office/drawing/2014/main" val="2725435380"/>
                    </a:ext>
                  </a:extLst>
                </a:gridCol>
              </a:tblGrid>
              <a:tr h="312695">
                <a:tc>
                  <a:txBody>
                    <a:bodyPr/>
                    <a:lstStyle/>
                    <a:p>
                      <a:pPr algn="ctr" fontAlgn="b"/>
                      <a:r>
                        <a:rPr lang="en-IN" sz="1000" b="1" u="none" strike="noStrike" dirty="0" err="1">
                          <a:effectLst/>
                        </a:rPr>
                        <a:t>Temp.°c</a:t>
                      </a:r>
                      <a:endParaRPr lang="en-IN" sz="1000" b="1" i="0" u="none" strike="noStrike" dirty="0">
                        <a:solidFill>
                          <a:srgbClr val="000000"/>
                        </a:solidFill>
                        <a:effectLst/>
                        <a:latin typeface="Calibri" panose="020F0502020204030204" pitchFamily="34" charset="0"/>
                      </a:endParaRPr>
                    </a:p>
                  </a:txBody>
                  <a:tcPr marL="8368" marR="8368" marT="8368" marB="0" anchor="ctr"/>
                </a:tc>
                <a:tc>
                  <a:txBody>
                    <a:bodyPr/>
                    <a:lstStyle/>
                    <a:p>
                      <a:pPr algn="ctr" fontAlgn="b"/>
                      <a:r>
                        <a:rPr lang="en-IN" sz="1000" b="1" u="none" strike="noStrike" dirty="0">
                          <a:effectLst/>
                        </a:rPr>
                        <a:t>Resistance </a:t>
                      </a:r>
                      <a:r>
                        <a:rPr lang="el-GR" sz="1000" b="1" u="none" strike="noStrike" dirty="0">
                          <a:effectLst/>
                        </a:rPr>
                        <a:t>Ω</a:t>
                      </a:r>
                      <a:endParaRPr lang="el-GR" sz="1000" b="1" i="0" u="none" strike="noStrike" dirty="0">
                        <a:solidFill>
                          <a:srgbClr val="000000"/>
                        </a:solidFill>
                        <a:effectLst/>
                        <a:latin typeface="Calibri" panose="020F0502020204030204" pitchFamily="34" charset="0"/>
                      </a:endParaRPr>
                    </a:p>
                  </a:txBody>
                  <a:tcPr marL="8368" marR="8368" marT="8368" marB="0" anchor="ctr"/>
                </a:tc>
                <a:tc>
                  <a:txBody>
                    <a:bodyPr/>
                    <a:lstStyle/>
                    <a:p>
                      <a:pPr algn="ctr" fontAlgn="b"/>
                      <a:r>
                        <a:rPr lang="en-IN" sz="1000" b="1" u="none" strike="noStrike" dirty="0">
                          <a:effectLst/>
                        </a:rPr>
                        <a:t>Resistivity </a:t>
                      </a:r>
                      <a:r>
                        <a:rPr lang="el-GR" sz="1000" b="1" u="none" strike="noStrike" dirty="0">
                          <a:effectLst/>
                        </a:rPr>
                        <a:t>ρ</a:t>
                      </a:r>
                      <a:r>
                        <a:rPr lang="en-IN" sz="1000" b="1" u="none" strike="noStrike" dirty="0">
                          <a:effectLst/>
                        </a:rPr>
                        <a:t> </a:t>
                      </a:r>
                      <a:endParaRPr lang="en-IN" sz="1000" b="1" i="0" u="none" strike="noStrike" dirty="0">
                        <a:solidFill>
                          <a:srgbClr val="000000"/>
                        </a:solidFill>
                        <a:effectLst/>
                        <a:latin typeface="Calibri" panose="020F0502020204030204" pitchFamily="34" charset="0"/>
                      </a:endParaRPr>
                    </a:p>
                  </a:txBody>
                  <a:tcPr marL="8368" marR="8368" marT="8368" marB="0" anchor="ctr"/>
                </a:tc>
                <a:tc>
                  <a:txBody>
                    <a:bodyPr/>
                    <a:lstStyle/>
                    <a:p>
                      <a:pPr algn="ctr" fontAlgn="b"/>
                      <a:r>
                        <a:rPr lang="en-IN" sz="1000" b="1" u="none" strike="noStrike" dirty="0">
                          <a:effectLst/>
                        </a:rPr>
                        <a:t>Conductivity ϭ</a:t>
                      </a:r>
                      <a:endParaRPr lang="en-IN" sz="1000" b="1" i="0" u="none" strike="noStrike" dirty="0">
                        <a:solidFill>
                          <a:srgbClr val="000000"/>
                        </a:solidFill>
                        <a:effectLst/>
                        <a:latin typeface="Calibri" panose="020F0502020204030204" pitchFamily="34" charset="0"/>
                      </a:endParaRPr>
                    </a:p>
                  </a:txBody>
                  <a:tcPr marL="8368" marR="8368" marT="8368" marB="0" anchor="ctr"/>
                </a:tc>
                <a:tc>
                  <a:txBody>
                    <a:bodyPr/>
                    <a:lstStyle/>
                    <a:p>
                      <a:pPr algn="ctr" fontAlgn="b"/>
                      <a:r>
                        <a:rPr lang="en-IN" sz="1000" b="1" u="none" strike="noStrike" dirty="0">
                          <a:effectLst/>
                        </a:rPr>
                        <a:t>ln(ϭ)</a:t>
                      </a:r>
                      <a:endParaRPr lang="en-IN" sz="1000" b="1" i="0" u="none" strike="noStrike" dirty="0">
                        <a:solidFill>
                          <a:srgbClr val="000000"/>
                        </a:solidFill>
                        <a:effectLst/>
                        <a:latin typeface="Calibri" panose="020F0502020204030204" pitchFamily="34" charset="0"/>
                      </a:endParaRPr>
                    </a:p>
                  </a:txBody>
                  <a:tcPr marL="8368" marR="8368" marT="8368" marB="0" anchor="ctr"/>
                </a:tc>
                <a:tc>
                  <a:txBody>
                    <a:bodyPr/>
                    <a:lstStyle/>
                    <a:p>
                      <a:pPr algn="ctr" fontAlgn="b"/>
                      <a:r>
                        <a:rPr lang="en-IN" sz="1000" b="1" u="none" strike="noStrike" dirty="0">
                          <a:effectLst/>
                        </a:rPr>
                        <a:t>1000/T(K-1)</a:t>
                      </a:r>
                      <a:endParaRPr lang="en-IN" sz="1000" b="1" i="0" u="none" strike="noStrike" dirty="0">
                        <a:solidFill>
                          <a:srgbClr val="000000"/>
                        </a:solidFill>
                        <a:effectLst/>
                        <a:latin typeface="Calibri" panose="020F0502020204030204" pitchFamily="34" charset="0"/>
                      </a:endParaRPr>
                    </a:p>
                  </a:txBody>
                  <a:tcPr marL="8368" marR="8368" marT="8368" marB="0" anchor="ctr"/>
                </a:tc>
                <a:extLst>
                  <a:ext uri="{0D108BD9-81ED-4DB2-BD59-A6C34878D82A}">
                    <a16:rowId xmlns:a16="http://schemas.microsoft.com/office/drawing/2014/main" val="1793790068"/>
                  </a:ext>
                </a:extLst>
              </a:tr>
              <a:tr h="212984">
                <a:tc>
                  <a:txBody>
                    <a:bodyPr/>
                    <a:lstStyle/>
                    <a:p>
                      <a:pPr algn="ctr" fontAlgn="b"/>
                      <a:r>
                        <a:rPr lang="en-IN" sz="1100" u="none" strike="noStrike" dirty="0">
                          <a:effectLst/>
                        </a:rPr>
                        <a:t>690</a:t>
                      </a:r>
                      <a:endParaRPr lang="en-IN" sz="1100" b="0" i="0" u="none" strike="noStrike" dirty="0">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57.162</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4.4459</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0.225</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dirty="0">
                          <a:effectLst/>
                        </a:rPr>
                        <a:t>-1.4916</a:t>
                      </a:r>
                      <a:endParaRPr lang="en-IN" sz="1100" b="0" i="0" u="none" strike="noStrike" dirty="0">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dirty="0">
                          <a:effectLst/>
                        </a:rPr>
                        <a:t>1.0384</a:t>
                      </a:r>
                      <a:endParaRPr lang="en-IN" sz="1100" b="0" i="0" u="none" strike="noStrike" dirty="0">
                        <a:solidFill>
                          <a:srgbClr val="000000"/>
                        </a:solidFill>
                        <a:effectLst/>
                        <a:latin typeface="Calibri" panose="020F0502020204030204" pitchFamily="34" charset="0"/>
                      </a:endParaRPr>
                    </a:p>
                  </a:txBody>
                  <a:tcPr marL="8368" marR="8368" marT="8368" marB="0" anchor="ctr"/>
                </a:tc>
                <a:extLst>
                  <a:ext uri="{0D108BD9-81ED-4DB2-BD59-A6C34878D82A}">
                    <a16:rowId xmlns:a16="http://schemas.microsoft.com/office/drawing/2014/main" val="431162821"/>
                  </a:ext>
                </a:extLst>
              </a:tr>
              <a:tr h="212984">
                <a:tc>
                  <a:txBody>
                    <a:bodyPr/>
                    <a:lstStyle/>
                    <a:p>
                      <a:pPr algn="ctr" fontAlgn="b"/>
                      <a:r>
                        <a:rPr lang="en-IN" sz="1100" u="none" strike="noStrike" dirty="0">
                          <a:effectLst/>
                        </a:rPr>
                        <a:t>680</a:t>
                      </a:r>
                      <a:endParaRPr lang="en-IN" sz="1100" b="0" i="0" u="none" strike="noStrike" dirty="0">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65.011</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dirty="0">
                          <a:effectLst/>
                        </a:rPr>
                        <a:t>5.056</a:t>
                      </a:r>
                      <a:endParaRPr lang="en-IN" sz="1100" b="0" i="0" u="none" strike="noStrike" dirty="0">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0.1977</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dirty="0">
                          <a:effectLst/>
                        </a:rPr>
                        <a:t>-1.621</a:t>
                      </a:r>
                      <a:endParaRPr lang="en-IN" sz="1100" b="0" i="0" u="none" strike="noStrike" dirty="0">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dirty="0">
                          <a:effectLst/>
                        </a:rPr>
                        <a:t>1.0493</a:t>
                      </a:r>
                      <a:endParaRPr lang="en-IN" sz="1100" b="0" i="0" u="none" strike="noStrike" dirty="0">
                        <a:solidFill>
                          <a:srgbClr val="000000"/>
                        </a:solidFill>
                        <a:effectLst/>
                        <a:latin typeface="Calibri" panose="020F0502020204030204" pitchFamily="34" charset="0"/>
                      </a:endParaRPr>
                    </a:p>
                  </a:txBody>
                  <a:tcPr marL="8368" marR="8368" marT="8368" marB="0" anchor="ctr"/>
                </a:tc>
                <a:extLst>
                  <a:ext uri="{0D108BD9-81ED-4DB2-BD59-A6C34878D82A}">
                    <a16:rowId xmlns:a16="http://schemas.microsoft.com/office/drawing/2014/main" val="1794791137"/>
                  </a:ext>
                </a:extLst>
              </a:tr>
              <a:tr h="212984">
                <a:tc>
                  <a:txBody>
                    <a:bodyPr/>
                    <a:lstStyle/>
                    <a:p>
                      <a:pPr algn="ctr" fontAlgn="b"/>
                      <a:r>
                        <a:rPr lang="en-IN" sz="1100" u="none" strike="noStrike">
                          <a:effectLst/>
                        </a:rPr>
                        <a:t>670</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75.915</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5.9045</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0.16936</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dirty="0">
                          <a:effectLst/>
                        </a:rPr>
                        <a:t>-1.775</a:t>
                      </a:r>
                      <a:endParaRPr lang="en-IN" sz="1100" b="0" i="0" u="none" strike="noStrike" dirty="0">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dirty="0">
                          <a:effectLst/>
                        </a:rPr>
                        <a:t>1.06</a:t>
                      </a:r>
                      <a:endParaRPr lang="en-IN" sz="1100" b="0" i="0" u="none" strike="noStrike" dirty="0">
                        <a:solidFill>
                          <a:srgbClr val="000000"/>
                        </a:solidFill>
                        <a:effectLst/>
                        <a:latin typeface="Calibri" panose="020F0502020204030204" pitchFamily="34" charset="0"/>
                      </a:endParaRPr>
                    </a:p>
                  </a:txBody>
                  <a:tcPr marL="8368" marR="8368" marT="8368" marB="0" anchor="ctr"/>
                </a:tc>
                <a:extLst>
                  <a:ext uri="{0D108BD9-81ED-4DB2-BD59-A6C34878D82A}">
                    <a16:rowId xmlns:a16="http://schemas.microsoft.com/office/drawing/2014/main" val="154513732"/>
                  </a:ext>
                </a:extLst>
              </a:tr>
              <a:tr h="212984">
                <a:tc>
                  <a:txBody>
                    <a:bodyPr/>
                    <a:lstStyle/>
                    <a:p>
                      <a:pPr algn="ctr" fontAlgn="b"/>
                      <a:r>
                        <a:rPr lang="en-IN" sz="1100" u="none" strike="noStrike">
                          <a:effectLst/>
                        </a:rPr>
                        <a:t>660</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dirty="0">
                          <a:effectLst/>
                        </a:rPr>
                        <a:t>89.836</a:t>
                      </a:r>
                      <a:endParaRPr lang="en-IN" sz="1100" b="0" i="0" u="none" strike="noStrike" dirty="0">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6.9872</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0.14311</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dirty="0">
                          <a:effectLst/>
                        </a:rPr>
                        <a:t>-1.944</a:t>
                      </a:r>
                      <a:endParaRPr lang="en-IN" sz="1100" b="0" i="0" u="none" strike="noStrike" dirty="0">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dirty="0">
                          <a:effectLst/>
                        </a:rPr>
                        <a:t>1.0718</a:t>
                      </a:r>
                      <a:endParaRPr lang="en-IN" sz="1100" b="0" i="0" u="none" strike="noStrike" dirty="0">
                        <a:solidFill>
                          <a:srgbClr val="000000"/>
                        </a:solidFill>
                        <a:effectLst/>
                        <a:latin typeface="Calibri" panose="020F0502020204030204" pitchFamily="34" charset="0"/>
                      </a:endParaRPr>
                    </a:p>
                  </a:txBody>
                  <a:tcPr marL="8368" marR="8368" marT="8368" marB="0" anchor="ctr"/>
                </a:tc>
                <a:extLst>
                  <a:ext uri="{0D108BD9-81ED-4DB2-BD59-A6C34878D82A}">
                    <a16:rowId xmlns:a16="http://schemas.microsoft.com/office/drawing/2014/main" val="1287189426"/>
                  </a:ext>
                </a:extLst>
              </a:tr>
              <a:tr h="212984">
                <a:tc>
                  <a:txBody>
                    <a:bodyPr/>
                    <a:lstStyle/>
                    <a:p>
                      <a:pPr algn="ctr" fontAlgn="b"/>
                      <a:r>
                        <a:rPr lang="en-IN" sz="1100" u="none" strike="noStrike">
                          <a:effectLst/>
                        </a:rPr>
                        <a:t>650</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105.72</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8.222</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0.1216</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-2.106</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dirty="0">
                          <a:effectLst/>
                        </a:rPr>
                        <a:t>1.834</a:t>
                      </a:r>
                      <a:endParaRPr lang="en-IN" sz="1100" b="0" i="0" u="none" strike="noStrike" dirty="0">
                        <a:solidFill>
                          <a:srgbClr val="000000"/>
                        </a:solidFill>
                        <a:effectLst/>
                        <a:latin typeface="Calibri" panose="020F0502020204030204" pitchFamily="34" charset="0"/>
                      </a:endParaRPr>
                    </a:p>
                  </a:txBody>
                  <a:tcPr marL="8368" marR="8368" marT="8368" marB="0" anchor="ctr"/>
                </a:tc>
                <a:extLst>
                  <a:ext uri="{0D108BD9-81ED-4DB2-BD59-A6C34878D82A}">
                    <a16:rowId xmlns:a16="http://schemas.microsoft.com/office/drawing/2014/main" val="245850956"/>
                  </a:ext>
                </a:extLst>
              </a:tr>
              <a:tr h="212984">
                <a:tc>
                  <a:txBody>
                    <a:bodyPr/>
                    <a:lstStyle/>
                    <a:p>
                      <a:pPr algn="ctr" fontAlgn="b"/>
                      <a:r>
                        <a:rPr lang="en-IN" sz="1100" u="none" strike="noStrike">
                          <a:effectLst/>
                        </a:rPr>
                        <a:t>640</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125.46</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dirty="0">
                          <a:effectLst/>
                        </a:rPr>
                        <a:t>9.758</a:t>
                      </a:r>
                      <a:endParaRPr lang="en-IN" sz="1100" b="0" i="0" u="none" strike="noStrike" dirty="0">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dirty="0">
                          <a:effectLst/>
                        </a:rPr>
                        <a:t>0.1025</a:t>
                      </a:r>
                      <a:endParaRPr lang="en-IN" sz="1100" b="0" i="0" u="none" strike="noStrike" dirty="0">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-2.277</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dirty="0">
                          <a:effectLst/>
                        </a:rPr>
                        <a:t>1.0953</a:t>
                      </a:r>
                      <a:endParaRPr lang="en-IN" sz="1100" b="0" i="0" u="none" strike="noStrike" dirty="0">
                        <a:solidFill>
                          <a:srgbClr val="000000"/>
                        </a:solidFill>
                        <a:effectLst/>
                        <a:latin typeface="Calibri" panose="020F0502020204030204" pitchFamily="34" charset="0"/>
                      </a:endParaRPr>
                    </a:p>
                  </a:txBody>
                  <a:tcPr marL="8368" marR="8368" marT="8368" marB="0" anchor="ctr"/>
                </a:tc>
                <a:extLst>
                  <a:ext uri="{0D108BD9-81ED-4DB2-BD59-A6C34878D82A}">
                    <a16:rowId xmlns:a16="http://schemas.microsoft.com/office/drawing/2014/main" val="2374623703"/>
                  </a:ext>
                </a:extLst>
              </a:tr>
              <a:tr h="212984">
                <a:tc>
                  <a:txBody>
                    <a:bodyPr/>
                    <a:lstStyle/>
                    <a:p>
                      <a:pPr algn="ctr" fontAlgn="b"/>
                      <a:r>
                        <a:rPr lang="en-IN" sz="1100" u="none" strike="noStrike">
                          <a:effectLst/>
                        </a:rPr>
                        <a:t>630</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148.76</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11.57</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0.0864</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-2.448</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dirty="0">
                          <a:effectLst/>
                        </a:rPr>
                        <a:t>1.1074</a:t>
                      </a:r>
                      <a:endParaRPr lang="en-IN" sz="1100" b="0" i="0" u="none" strike="noStrike" dirty="0">
                        <a:solidFill>
                          <a:srgbClr val="000000"/>
                        </a:solidFill>
                        <a:effectLst/>
                        <a:latin typeface="Calibri" panose="020F0502020204030204" pitchFamily="34" charset="0"/>
                      </a:endParaRPr>
                    </a:p>
                  </a:txBody>
                  <a:tcPr marL="8368" marR="8368" marT="8368" marB="0" anchor="ctr"/>
                </a:tc>
                <a:extLst>
                  <a:ext uri="{0D108BD9-81ED-4DB2-BD59-A6C34878D82A}">
                    <a16:rowId xmlns:a16="http://schemas.microsoft.com/office/drawing/2014/main" val="1770872037"/>
                  </a:ext>
                </a:extLst>
              </a:tr>
              <a:tr h="212984">
                <a:tc>
                  <a:txBody>
                    <a:bodyPr/>
                    <a:lstStyle/>
                    <a:p>
                      <a:pPr algn="ctr" fontAlgn="b"/>
                      <a:r>
                        <a:rPr lang="en-IN" sz="1100" u="none" strike="noStrike" dirty="0">
                          <a:effectLst/>
                        </a:rPr>
                        <a:t>620</a:t>
                      </a:r>
                      <a:endParaRPr lang="en-IN" sz="1100" b="0" i="0" u="none" strike="noStrike" dirty="0">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168.64</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dirty="0">
                          <a:effectLst/>
                        </a:rPr>
                        <a:t>13.116</a:t>
                      </a:r>
                      <a:endParaRPr lang="en-IN" sz="1100" b="0" i="0" u="none" strike="noStrike" dirty="0">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0.0762</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-2.574</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dirty="0">
                          <a:effectLst/>
                        </a:rPr>
                        <a:t>1.1198</a:t>
                      </a:r>
                      <a:endParaRPr lang="en-IN" sz="1100" b="0" i="0" u="none" strike="noStrike" dirty="0">
                        <a:solidFill>
                          <a:srgbClr val="000000"/>
                        </a:solidFill>
                        <a:effectLst/>
                        <a:latin typeface="Calibri" panose="020F0502020204030204" pitchFamily="34" charset="0"/>
                      </a:endParaRPr>
                    </a:p>
                  </a:txBody>
                  <a:tcPr marL="8368" marR="8368" marT="8368" marB="0" anchor="ctr"/>
                </a:tc>
                <a:extLst>
                  <a:ext uri="{0D108BD9-81ED-4DB2-BD59-A6C34878D82A}">
                    <a16:rowId xmlns:a16="http://schemas.microsoft.com/office/drawing/2014/main" val="1451948795"/>
                  </a:ext>
                </a:extLst>
              </a:tr>
              <a:tr h="212984">
                <a:tc>
                  <a:txBody>
                    <a:bodyPr/>
                    <a:lstStyle/>
                    <a:p>
                      <a:pPr algn="ctr" fontAlgn="b"/>
                      <a:r>
                        <a:rPr lang="en-IN" sz="1100" u="none" strike="noStrike">
                          <a:effectLst/>
                        </a:rPr>
                        <a:t>610</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197.65</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15.372</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0.065</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-2.73</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dirty="0">
                          <a:effectLst/>
                        </a:rPr>
                        <a:t>1.1325</a:t>
                      </a:r>
                      <a:endParaRPr lang="en-IN" sz="1100" b="0" i="0" u="none" strike="noStrike" dirty="0">
                        <a:solidFill>
                          <a:srgbClr val="000000"/>
                        </a:solidFill>
                        <a:effectLst/>
                        <a:latin typeface="Calibri" panose="020F0502020204030204" pitchFamily="34" charset="0"/>
                      </a:endParaRPr>
                    </a:p>
                  </a:txBody>
                  <a:tcPr marL="8368" marR="8368" marT="8368" marB="0" anchor="ctr"/>
                </a:tc>
                <a:extLst>
                  <a:ext uri="{0D108BD9-81ED-4DB2-BD59-A6C34878D82A}">
                    <a16:rowId xmlns:a16="http://schemas.microsoft.com/office/drawing/2014/main" val="1264767208"/>
                  </a:ext>
                </a:extLst>
              </a:tr>
              <a:tr h="212984">
                <a:tc>
                  <a:txBody>
                    <a:bodyPr/>
                    <a:lstStyle/>
                    <a:p>
                      <a:pPr algn="ctr" fontAlgn="b"/>
                      <a:r>
                        <a:rPr lang="en-IN" sz="1100" u="none" strike="noStrike">
                          <a:effectLst/>
                        </a:rPr>
                        <a:t>600</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228.85</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17.733</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0.0564</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-2.875</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dirty="0">
                          <a:effectLst/>
                        </a:rPr>
                        <a:t>1.1454</a:t>
                      </a:r>
                      <a:endParaRPr lang="en-IN" sz="1100" b="0" i="0" u="none" strike="noStrike" dirty="0">
                        <a:solidFill>
                          <a:srgbClr val="000000"/>
                        </a:solidFill>
                        <a:effectLst/>
                        <a:latin typeface="Calibri" panose="020F0502020204030204" pitchFamily="34" charset="0"/>
                      </a:endParaRPr>
                    </a:p>
                  </a:txBody>
                  <a:tcPr marL="8368" marR="8368" marT="8368" marB="0" anchor="ctr"/>
                </a:tc>
                <a:extLst>
                  <a:ext uri="{0D108BD9-81ED-4DB2-BD59-A6C34878D82A}">
                    <a16:rowId xmlns:a16="http://schemas.microsoft.com/office/drawing/2014/main" val="791021781"/>
                  </a:ext>
                </a:extLst>
              </a:tr>
              <a:tr h="212984">
                <a:tc>
                  <a:txBody>
                    <a:bodyPr/>
                    <a:lstStyle/>
                    <a:p>
                      <a:pPr algn="ctr" fontAlgn="b"/>
                      <a:r>
                        <a:rPr lang="en-IN" sz="1100" u="none" strike="noStrike">
                          <a:effectLst/>
                        </a:rPr>
                        <a:t>590</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270.03</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dirty="0">
                          <a:effectLst/>
                        </a:rPr>
                        <a:t>21</a:t>
                      </a:r>
                      <a:endParaRPr lang="en-IN" sz="1100" b="0" i="0" u="none" strike="noStrike" dirty="0">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0.0476</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-3.045</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dirty="0">
                          <a:effectLst/>
                        </a:rPr>
                        <a:t>1.1587</a:t>
                      </a:r>
                      <a:endParaRPr lang="en-IN" sz="1100" b="0" i="0" u="none" strike="noStrike" dirty="0">
                        <a:solidFill>
                          <a:srgbClr val="000000"/>
                        </a:solidFill>
                        <a:effectLst/>
                        <a:latin typeface="Calibri" panose="020F0502020204030204" pitchFamily="34" charset="0"/>
                      </a:endParaRPr>
                    </a:p>
                  </a:txBody>
                  <a:tcPr marL="8368" marR="8368" marT="8368" marB="0" anchor="ctr"/>
                </a:tc>
                <a:extLst>
                  <a:ext uri="{0D108BD9-81ED-4DB2-BD59-A6C34878D82A}">
                    <a16:rowId xmlns:a16="http://schemas.microsoft.com/office/drawing/2014/main" val="3701363818"/>
                  </a:ext>
                </a:extLst>
              </a:tr>
              <a:tr h="212984">
                <a:tc>
                  <a:txBody>
                    <a:bodyPr/>
                    <a:lstStyle/>
                    <a:p>
                      <a:pPr algn="ctr" fontAlgn="b"/>
                      <a:r>
                        <a:rPr lang="en-IN" sz="1100" u="none" strike="noStrike">
                          <a:effectLst/>
                        </a:rPr>
                        <a:t>580</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308.52</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23.996</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dirty="0">
                          <a:effectLst/>
                        </a:rPr>
                        <a:t>0.04167</a:t>
                      </a:r>
                      <a:endParaRPr lang="en-IN" sz="1100" b="0" i="0" u="none" strike="noStrike" dirty="0">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-3.177</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dirty="0">
                          <a:effectLst/>
                        </a:rPr>
                        <a:t>1.1723</a:t>
                      </a:r>
                      <a:endParaRPr lang="en-IN" sz="1100" b="0" i="0" u="none" strike="noStrike" dirty="0">
                        <a:solidFill>
                          <a:srgbClr val="000000"/>
                        </a:solidFill>
                        <a:effectLst/>
                        <a:latin typeface="Calibri" panose="020F0502020204030204" pitchFamily="34" charset="0"/>
                      </a:endParaRPr>
                    </a:p>
                  </a:txBody>
                  <a:tcPr marL="8368" marR="8368" marT="8368" marB="0" anchor="ctr"/>
                </a:tc>
                <a:extLst>
                  <a:ext uri="{0D108BD9-81ED-4DB2-BD59-A6C34878D82A}">
                    <a16:rowId xmlns:a16="http://schemas.microsoft.com/office/drawing/2014/main" val="778259835"/>
                  </a:ext>
                </a:extLst>
              </a:tr>
              <a:tr h="212984">
                <a:tc>
                  <a:txBody>
                    <a:bodyPr/>
                    <a:lstStyle/>
                    <a:p>
                      <a:pPr algn="ctr" fontAlgn="b"/>
                      <a:r>
                        <a:rPr lang="en-IN" sz="1100" u="none" strike="noStrike">
                          <a:effectLst/>
                        </a:rPr>
                        <a:t>570</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353.83</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27.52</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dirty="0">
                          <a:effectLst/>
                        </a:rPr>
                        <a:t>0.0363</a:t>
                      </a:r>
                      <a:endParaRPr lang="en-IN" sz="1100" b="0" i="0" u="none" strike="noStrike" dirty="0">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-3.316</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dirty="0">
                          <a:effectLst/>
                        </a:rPr>
                        <a:t>1.1862</a:t>
                      </a:r>
                      <a:endParaRPr lang="en-IN" sz="1100" b="0" i="0" u="none" strike="noStrike" dirty="0">
                        <a:solidFill>
                          <a:srgbClr val="000000"/>
                        </a:solidFill>
                        <a:effectLst/>
                        <a:latin typeface="Calibri" panose="020F0502020204030204" pitchFamily="34" charset="0"/>
                      </a:endParaRPr>
                    </a:p>
                  </a:txBody>
                  <a:tcPr marL="8368" marR="8368" marT="8368" marB="0" anchor="ctr"/>
                </a:tc>
                <a:extLst>
                  <a:ext uri="{0D108BD9-81ED-4DB2-BD59-A6C34878D82A}">
                    <a16:rowId xmlns:a16="http://schemas.microsoft.com/office/drawing/2014/main" val="3638237550"/>
                  </a:ext>
                </a:extLst>
              </a:tr>
              <a:tr h="212984">
                <a:tc>
                  <a:txBody>
                    <a:bodyPr/>
                    <a:lstStyle/>
                    <a:p>
                      <a:pPr algn="ctr" fontAlgn="b"/>
                      <a:r>
                        <a:rPr lang="en-IN" sz="1100" u="none" strike="noStrike">
                          <a:effectLst/>
                        </a:rPr>
                        <a:t>560</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409.12</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dirty="0">
                          <a:effectLst/>
                        </a:rPr>
                        <a:t>31.82</a:t>
                      </a:r>
                      <a:endParaRPr lang="en-IN" sz="1100" b="0" i="0" u="none" strike="noStrike" dirty="0">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dirty="0">
                          <a:effectLst/>
                        </a:rPr>
                        <a:t>0.03142</a:t>
                      </a:r>
                      <a:endParaRPr lang="en-IN" sz="1100" b="0" i="0" u="none" strike="noStrike" dirty="0">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-3.46</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dirty="0">
                          <a:effectLst/>
                        </a:rPr>
                        <a:t>1.2</a:t>
                      </a:r>
                      <a:endParaRPr lang="en-IN" sz="1100" b="0" i="0" u="none" strike="noStrike" dirty="0">
                        <a:solidFill>
                          <a:srgbClr val="000000"/>
                        </a:solidFill>
                        <a:effectLst/>
                        <a:latin typeface="Calibri" panose="020F0502020204030204" pitchFamily="34" charset="0"/>
                      </a:endParaRPr>
                    </a:p>
                  </a:txBody>
                  <a:tcPr marL="8368" marR="8368" marT="8368" marB="0" anchor="ctr"/>
                </a:tc>
                <a:extLst>
                  <a:ext uri="{0D108BD9-81ED-4DB2-BD59-A6C34878D82A}">
                    <a16:rowId xmlns:a16="http://schemas.microsoft.com/office/drawing/2014/main" val="415635827"/>
                  </a:ext>
                </a:extLst>
              </a:tr>
              <a:tr h="212984">
                <a:tc>
                  <a:txBody>
                    <a:bodyPr/>
                    <a:lstStyle/>
                    <a:p>
                      <a:pPr algn="ctr" fontAlgn="b"/>
                      <a:r>
                        <a:rPr lang="en-IN" sz="1100" u="none" strike="noStrike">
                          <a:effectLst/>
                        </a:rPr>
                        <a:t>550</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468.34</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dirty="0">
                          <a:effectLst/>
                        </a:rPr>
                        <a:t>36.426</a:t>
                      </a:r>
                      <a:endParaRPr lang="en-IN" sz="1100" b="0" i="0" u="none" strike="noStrike" dirty="0">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dirty="0">
                          <a:effectLst/>
                        </a:rPr>
                        <a:t>0.02745</a:t>
                      </a:r>
                      <a:endParaRPr lang="en-IN" sz="1100" b="0" i="0" u="none" strike="noStrike" dirty="0">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-3.595</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dirty="0">
                          <a:effectLst/>
                        </a:rPr>
                        <a:t>1.215</a:t>
                      </a:r>
                      <a:endParaRPr lang="en-IN" sz="1100" b="0" i="0" u="none" strike="noStrike" dirty="0">
                        <a:solidFill>
                          <a:srgbClr val="000000"/>
                        </a:solidFill>
                        <a:effectLst/>
                        <a:latin typeface="Calibri" panose="020F0502020204030204" pitchFamily="34" charset="0"/>
                      </a:endParaRPr>
                    </a:p>
                  </a:txBody>
                  <a:tcPr marL="8368" marR="8368" marT="8368" marB="0" anchor="ctr"/>
                </a:tc>
                <a:extLst>
                  <a:ext uri="{0D108BD9-81ED-4DB2-BD59-A6C34878D82A}">
                    <a16:rowId xmlns:a16="http://schemas.microsoft.com/office/drawing/2014/main" val="2794947308"/>
                  </a:ext>
                </a:extLst>
              </a:tr>
              <a:tr h="247768">
                <a:tc>
                  <a:txBody>
                    <a:bodyPr/>
                    <a:lstStyle/>
                    <a:p>
                      <a:pPr algn="ctr" fontAlgn="b"/>
                      <a:r>
                        <a:rPr lang="en-IN" sz="1100" u="none" strike="noStrike">
                          <a:effectLst/>
                        </a:rPr>
                        <a:t>540</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540.7</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42.054</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dirty="0">
                          <a:effectLst/>
                        </a:rPr>
                        <a:t>0.02377</a:t>
                      </a:r>
                      <a:endParaRPr lang="en-IN" sz="1100" b="0" i="0" u="none" strike="noStrike" dirty="0">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dirty="0">
                          <a:effectLst/>
                        </a:rPr>
                        <a:t>-3.739</a:t>
                      </a:r>
                      <a:endParaRPr lang="en-IN" sz="1100" b="0" i="0" u="none" strike="noStrike" dirty="0">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dirty="0">
                          <a:effectLst/>
                        </a:rPr>
                        <a:t>1.23</a:t>
                      </a:r>
                      <a:endParaRPr lang="en-IN" sz="1100" b="0" i="0" u="none" strike="noStrike" dirty="0">
                        <a:solidFill>
                          <a:srgbClr val="000000"/>
                        </a:solidFill>
                        <a:effectLst/>
                        <a:latin typeface="Calibri" panose="020F0502020204030204" pitchFamily="34" charset="0"/>
                      </a:endParaRPr>
                    </a:p>
                  </a:txBody>
                  <a:tcPr marL="8368" marR="8368" marT="8368" marB="0" anchor="ctr"/>
                </a:tc>
                <a:extLst>
                  <a:ext uri="{0D108BD9-81ED-4DB2-BD59-A6C34878D82A}">
                    <a16:rowId xmlns:a16="http://schemas.microsoft.com/office/drawing/2014/main" val="3310253727"/>
                  </a:ext>
                </a:extLst>
              </a:tr>
              <a:tr h="188259">
                <a:tc>
                  <a:txBody>
                    <a:bodyPr/>
                    <a:lstStyle/>
                    <a:p>
                      <a:pPr algn="ctr" fontAlgn="b"/>
                      <a:r>
                        <a:rPr lang="en-IN" sz="1100" u="none" strike="noStrike">
                          <a:effectLst/>
                        </a:rPr>
                        <a:t>530</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622.97</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48.453</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dirty="0">
                          <a:effectLst/>
                        </a:rPr>
                        <a:t>0.02064</a:t>
                      </a:r>
                      <a:endParaRPr lang="en-IN" sz="1100" b="0" i="0" u="none" strike="noStrike" dirty="0">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-3.88</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dirty="0">
                          <a:effectLst/>
                        </a:rPr>
                        <a:t>1.245</a:t>
                      </a:r>
                      <a:endParaRPr lang="en-IN" sz="1100" b="0" i="0" u="none" strike="noStrike" dirty="0">
                        <a:solidFill>
                          <a:srgbClr val="000000"/>
                        </a:solidFill>
                        <a:effectLst/>
                        <a:latin typeface="Calibri" panose="020F0502020204030204" pitchFamily="34" charset="0"/>
                      </a:endParaRPr>
                    </a:p>
                  </a:txBody>
                  <a:tcPr marL="8368" marR="8368" marT="8368" marB="0" anchor="ctr"/>
                </a:tc>
                <a:extLst>
                  <a:ext uri="{0D108BD9-81ED-4DB2-BD59-A6C34878D82A}">
                    <a16:rowId xmlns:a16="http://schemas.microsoft.com/office/drawing/2014/main" val="2865918"/>
                  </a:ext>
                </a:extLst>
              </a:tr>
              <a:tr h="212984">
                <a:tc>
                  <a:txBody>
                    <a:bodyPr/>
                    <a:lstStyle/>
                    <a:p>
                      <a:pPr algn="ctr" fontAlgn="b"/>
                      <a:r>
                        <a:rPr lang="en-IN" sz="1100" u="none" strike="noStrike">
                          <a:effectLst/>
                        </a:rPr>
                        <a:t>520</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721.85</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56.144</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0.01781</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-4.028</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dirty="0">
                          <a:effectLst/>
                        </a:rPr>
                        <a:t>1.261</a:t>
                      </a:r>
                      <a:endParaRPr lang="en-IN" sz="1100" b="0" i="0" u="none" strike="noStrike" dirty="0">
                        <a:solidFill>
                          <a:srgbClr val="000000"/>
                        </a:solidFill>
                        <a:effectLst/>
                        <a:latin typeface="Calibri" panose="020F0502020204030204" pitchFamily="34" charset="0"/>
                      </a:endParaRPr>
                    </a:p>
                  </a:txBody>
                  <a:tcPr marL="8368" marR="8368" marT="8368" marB="0" anchor="ctr"/>
                </a:tc>
                <a:extLst>
                  <a:ext uri="{0D108BD9-81ED-4DB2-BD59-A6C34878D82A}">
                    <a16:rowId xmlns:a16="http://schemas.microsoft.com/office/drawing/2014/main" val="1264901953"/>
                  </a:ext>
                </a:extLst>
              </a:tr>
              <a:tr h="212984">
                <a:tc>
                  <a:txBody>
                    <a:bodyPr/>
                    <a:lstStyle/>
                    <a:p>
                      <a:pPr algn="ctr" fontAlgn="b"/>
                      <a:r>
                        <a:rPr lang="en-IN" sz="1100" u="none" strike="noStrike">
                          <a:effectLst/>
                        </a:rPr>
                        <a:t>510</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836.69</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65.076</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dirty="0">
                          <a:effectLst/>
                        </a:rPr>
                        <a:t>0.01536</a:t>
                      </a:r>
                      <a:endParaRPr lang="en-IN" sz="1100" b="0" i="0" u="none" strike="noStrike" dirty="0">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dirty="0">
                          <a:effectLst/>
                        </a:rPr>
                        <a:t>-4.176</a:t>
                      </a:r>
                      <a:endParaRPr lang="en-IN" sz="1100" b="0" i="0" u="none" strike="noStrike" dirty="0">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dirty="0">
                          <a:effectLst/>
                        </a:rPr>
                        <a:t>1.277</a:t>
                      </a:r>
                      <a:endParaRPr lang="en-IN" sz="1100" b="0" i="0" u="none" strike="noStrike" dirty="0">
                        <a:solidFill>
                          <a:srgbClr val="000000"/>
                        </a:solidFill>
                        <a:effectLst/>
                        <a:latin typeface="Calibri" panose="020F0502020204030204" pitchFamily="34" charset="0"/>
                      </a:endParaRPr>
                    </a:p>
                  </a:txBody>
                  <a:tcPr marL="8368" marR="8368" marT="8368" marB="0" anchor="ctr"/>
                </a:tc>
                <a:extLst>
                  <a:ext uri="{0D108BD9-81ED-4DB2-BD59-A6C34878D82A}">
                    <a16:rowId xmlns:a16="http://schemas.microsoft.com/office/drawing/2014/main" val="257902038"/>
                  </a:ext>
                </a:extLst>
              </a:tr>
              <a:tr h="212984">
                <a:tc>
                  <a:txBody>
                    <a:bodyPr/>
                    <a:lstStyle/>
                    <a:p>
                      <a:pPr algn="ctr" fontAlgn="b"/>
                      <a:r>
                        <a:rPr lang="en-IN" sz="1100" u="none" strike="noStrike">
                          <a:effectLst/>
                        </a:rPr>
                        <a:t>500</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967.67</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75.257</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0.0133</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-4.319</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dirty="0">
                          <a:effectLst/>
                        </a:rPr>
                        <a:t>1.2936</a:t>
                      </a:r>
                      <a:endParaRPr lang="en-IN" sz="1100" b="0" i="0" u="none" strike="noStrike" dirty="0">
                        <a:solidFill>
                          <a:srgbClr val="000000"/>
                        </a:solidFill>
                        <a:effectLst/>
                        <a:latin typeface="Calibri" panose="020F0502020204030204" pitchFamily="34" charset="0"/>
                      </a:endParaRPr>
                    </a:p>
                  </a:txBody>
                  <a:tcPr marL="8368" marR="8368" marT="8368" marB="0" anchor="ctr"/>
                </a:tc>
                <a:extLst>
                  <a:ext uri="{0D108BD9-81ED-4DB2-BD59-A6C34878D82A}">
                    <a16:rowId xmlns:a16="http://schemas.microsoft.com/office/drawing/2014/main" val="3633592198"/>
                  </a:ext>
                </a:extLst>
              </a:tr>
              <a:tr h="212984">
                <a:tc>
                  <a:txBody>
                    <a:bodyPr/>
                    <a:lstStyle/>
                    <a:p>
                      <a:pPr algn="ctr" fontAlgn="b"/>
                      <a:r>
                        <a:rPr lang="en-IN" sz="1100" u="none" strike="noStrike">
                          <a:effectLst/>
                        </a:rPr>
                        <a:t>490</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1120.11</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87.119</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0.01148</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dirty="0">
                          <a:effectLst/>
                        </a:rPr>
                        <a:t>-4.4671</a:t>
                      </a:r>
                      <a:endParaRPr lang="en-IN" sz="1100" b="0" i="0" u="none" strike="noStrike" dirty="0">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dirty="0">
                          <a:effectLst/>
                        </a:rPr>
                        <a:t>1.3106</a:t>
                      </a:r>
                      <a:endParaRPr lang="en-IN" sz="1100" b="0" i="0" u="none" strike="noStrike" dirty="0">
                        <a:solidFill>
                          <a:srgbClr val="000000"/>
                        </a:solidFill>
                        <a:effectLst/>
                        <a:latin typeface="Calibri" panose="020F0502020204030204" pitchFamily="34" charset="0"/>
                      </a:endParaRPr>
                    </a:p>
                  </a:txBody>
                  <a:tcPr marL="8368" marR="8368" marT="8368" marB="0" anchor="ctr"/>
                </a:tc>
                <a:extLst>
                  <a:ext uri="{0D108BD9-81ED-4DB2-BD59-A6C34878D82A}">
                    <a16:rowId xmlns:a16="http://schemas.microsoft.com/office/drawing/2014/main" val="2060929996"/>
                  </a:ext>
                </a:extLst>
              </a:tr>
              <a:tr h="212984">
                <a:tc>
                  <a:txBody>
                    <a:bodyPr/>
                    <a:lstStyle/>
                    <a:p>
                      <a:pPr algn="ctr" fontAlgn="b"/>
                      <a:r>
                        <a:rPr lang="en-IN" sz="1100" u="none" strike="noStrike">
                          <a:effectLst/>
                        </a:rPr>
                        <a:t>480</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1309.3</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101.834</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0.00982</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dirty="0">
                          <a:effectLst/>
                        </a:rPr>
                        <a:t>-4.6233</a:t>
                      </a:r>
                      <a:endParaRPr lang="en-IN" sz="1100" b="0" i="0" u="none" strike="noStrike" dirty="0">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dirty="0">
                          <a:effectLst/>
                        </a:rPr>
                        <a:t>1.328</a:t>
                      </a:r>
                      <a:endParaRPr lang="en-IN" sz="1100" b="0" i="0" u="none" strike="noStrike" dirty="0">
                        <a:solidFill>
                          <a:srgbClr val="000000"/>
                        </a:solidFill>
                        <a:effectLst/>
                        <a:latin typeface="Calibri" panose="020F0502020204030204" pitchFamily="34" charset="0"/>
                      </a:endParaRPr>
                    </a:p>
                  </a:txBody>
                  <a:tcPr marL="8368" marR="8368" marT="8368" marB="0" anchor="ctr"/>
                </a:tc>
                <a:extLst>
                  <a:ext uri="{0D108BD9-81ED-4DB2-BD59-A6C34878D82A}">
                    <a16:rowId xmlns:a16="http://schemas.microsoft.com/office/drawing/2014/main" val="2339024301"/>
                  </a:ext>
                </a:extLst>
              </a:tr>
              <a:tr h="212984">
                <a:tc>
                  <a:txBody>
                    <a:bodyPr/>
                    <a:lstStyle/>
                    <a:p>
                      <a:pPr algn="ctr" fontAlgn="b"/>
                      <a:r>
                        <a:rPr lang="en-IN" sz="1100" u="none" strike="noStrike">
                          <a:effectLst/>
                        </a:rPr>
                        <a:t>470</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1542.7</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119.987</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0.00833</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dirty="0">
                          <a:effectLst/>
                        </a:rPr>
                        <a:t>-4.7878</a:t>
                      </a:r>
                      <a:endParaRPr lang="en-IN" sz="1100" b="0" i="0" u="none" strike="noStrike" dirty="0">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dirty="0">
                          <a:effectLst/>
                        </a:rPr>
                        <a:t>1.3459</a:t>
                      </a:r>
                      <a:endParaRPr lang="en-IN" sz="1100" b="0" i="0" u="none" strike="noStrike" dirty="0">
                        <a:solidFill>
                          <a:srgbClr val="000000"/>
                        </a:solidFill>
                        <a:effectLst/>
                        <a:latin typeface="Calibri" panose="020F0502020204030204" pitchFamily="34" charset="0"/>
                      </a:endParaRPr>
                    </a:p>
                  </a:txBody>
                  <a:tcPr marL="8368" marR="8368" marT="8368" marB="0" anchor="ctr"/>
                </a:tc>
                <a:extLst>
                  <a:ext uri="{0D108BD9-81ED-4DB2-BD59-A6C34878D82A}">
                    <a16:rowId xmlns:a16="http://schemas.microsoft.com/office/drawing/2014/main" val="4090835570"/>
                  </a:ext>
                </a:extLst>
              </a:tr>
              <a:tr h="212984">
                <a:tc>
                  <a:txBody>
                    <a:bodyPr/>
                    <a:lstStyle/>
                    <a:p>
                      <a:pPr algn="ctr" fontAlgn="b"/>
                      <a:r>
                        <a:rPr lang="en-IN" sz="1100" u="none" strike="noStrike">
                          <a:effectLst/>
                        </a:rPr>
                        <a:t>460</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1873.7</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145.732</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0.00686</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-4.985</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dirty="0">
                          <a:effectLst/>
                        </a:rPr>
                        <a:t>13642</a:t>
                      </a:r>
                      <a:endParaRPr lang="en-IN" sz="1100" b="0" i="0" u="none" strike="noStrike" dirty="0">
                        <a:solidFill>
                          <a:srgbClr val="000000"/>
                        </a:solidFill>
                        <a:effectLst/>
                        <a:latin typeface="Calibri" panose="020F0502020204030204" pitchFamily="34" charset="0"/>
                      </a:endParaRPr>
                    </a:p>
                  </a:txBody>
                  <a:tcPr marL="8368" marR="8368" marT="8368" marB="0" anchor="ctr"/>
                </a:tc>
                <a:extLst>
                  <a:ext uri="{0D108BD9-81ED-4DB2-BD59-A6C34878D82A}">
                    <a16:rowId xmlns:a16="http://schemas.microsoft.com/office/drawing/2014/main" val="2456284424"/>
                  </a:ext>
                </a:extLst>
              </a:tr>
              <a:tr h="212984">
                <a:tc>
                  <a:txBody>
                    <a:bodyPr/>
                    <a:lstStyle/>
                    <a:p>
                      <a:pPr algn="ctr" fontAlgn="b"/>
                      <a:r>
                        <a:rPr lang="en-IN" sz="1100" u="none" strike="noStrike" dirty="0">
                          <a:effectLst/>
                        </a:rPr>
                        <a:t>450</a:t>
                      </a:r>
                      <a:endParaRPr lang="en-IN" sz="1100" b="0" i="0" u="none" strike="noStrike" dirty="0">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dirty="0">
                          <a:effectLst/>
                        </a:rPr>
                        <a:t>2281.4</a:t>
                      </a:r>
                      <a:endParaRPr lang="en-IN" sz="1100" b="0" i="0" u="none" strike="noStrike" dirty="0">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177.442</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0.00563</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a:effectLst/>
                        </a:rPr>
                        <a:t>-5.1786</a:t>
                      </a:r>
                      <a:endParaRPr lang="en-IN" sz="1100" b="0" i="0" u="none" strike="noStrike">
                        <a:solidFill>
                          <a:srgbClr val="000000"/>
                        </a:solidFill>
                        <a:effectLst/>
                        <a:latin typeface="Calibri" panose="020F0502020204030204" pitchFamily="34" charset="0"/>
                      </a:endParaRPr>
                    </a:p>
                  </a:txBody>
                  <a:tcPr marL="8368" marR="8368" marT="8368" marB="0" anchor="ctr"/>
                </a:tc>
                <a:tc>
                  <a:txBody>
                    <a:bodyPr/>
                    <a:lstStyle/>
                    <a:p>
                      <a:pPr algn="ctr" fontAlgn="b"/>
                      <a:r>
                        <a:rPr lang="en-IN" sz="1100" u="none" strike="noStrike" dirty="0">
                          <a:effectLst/>
                        </a:rPr>
                        <a:t>1.3831</a:t>
                      </a:r>
                      <a:endParaRPr lang="en-IN" sz="1100" b="0" i="0" u="none" strike="noStrike" dirty="0">
                        <a:solidFill>
                          <a:srgbClr val="000000"/>
                        </a:solidFill>
                        <a:effectLst/>
                        <a:latin typeface="Calibri" panose="020F0502020204030204" pitchFamily="34" charset="0"/>
                      </a:endParaRPr>
                    </a:p>
                  </a:txBody>
                  <a:tcPr marL="8368" marR="8368" marT="8368" marB="0" anchor="ctr"/>
                </a:tc>
                <a:extLst>
                  <a:ext uri="{0D108BD9-81ED-4DB2-BD59-A6C34878D82A}">
                    <a16:rowId xmlns:a16="http://schemas.microsoft.com/office/drawing/2014/main" val="1670185266"/>
                  </a:ext>
                </a:extLst>
              </a:tr>
            </a:tbl>
          </a:graphicData>
        </a:graphic>
      </p:graphicFrame>
      <p:pic>
        <p:nvPicPr>
          <p:cNvPr id="10" name="Picture 9">
            <a:extLst>
              <a:ext uri="{FF2B5EF4-FFF2-40B4-BE49-F238E27FC236}">
                <a16:creationId xmlns:a16="http://schemas.microsoft.com/office/drawing/2014/main" id="{B11271AA-24EF-41DF-86D6-383A041E5B54}"/>
              </a:ext>
            </a:extLst>
          </p:cNvPr>
          <p:cNvPicPr>
            <a:picLocks noChangeAspect="1"/>
          </p:cNvPicPr>
          <p:nvPr/>
        </p:nvPicPr>
        <p:blipFill>
          <a:blip r:embed="rId2"/>
          <a:stretch>
            <a:fillRect/>
          </a:stretch>
        </p:blipFill>
        <p:spPr>
          <a:xfrm>
            <a:off x="682863" y="2675078"/>
            <a:ext cx="4246179" cy="3582865"/>
          </a:xfrm>
          <a:prstGeom prst="rect">
            <a:avLst/>
          </a:prstGeom>
        </p:spPr>
      </p:pic>
    </p:spTree>
    <p:extLst>
      <p:ext uri="{BB962C8B-B14F-4D97-AF65-F5344CB8AC3E}">
        <p14:creationId xmlns:p14="http://schemas.microsoft.com/office/powerpoint/2010/main" val="2564095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2E65C75-D746-44F7-9C93-4B3DAE750D0E}"/>
              </a:ext>
            </a:extLst>
          </p:cNvPr>
          <p:cNvSpPr txBox="1"/>
          <p:nvPr/>
        </p:nvSpPr>
        <p:spPr>
          <a:xfrm>
            <a:off x="434143" y="665036"/>
            <a:ext cx="3471042" cy="800219"/>
          </a:xfrm>
          <a:prstGeom prst="rect">
            <a:avLst/>
          </a:prstGeom>
          <a:noFill/>
        </p:spPr>
        <p:txBody>
          <a:bodyPr wrap="square" rtlCol="0">
            <a:spAutoFit/>
          </a:bodyPr>
          <a:lstStyle/>
          <a:p>
            <a:r>
              <a:rPr lang="en-US" dirty="0"/>
              <a:t>Die mention of Zirconia sample:</a:t>
            </a:r>
          </a:p>
          <a:p>
            <a:r>
              <a:rPr lang="en-US" sz="1400" dirty="0"/>
              <a:t>Thickness 	:2.07mm.</a:t>
            </a:r>
          </a:p>
          <a:p>
            <a:r>
              <a:rPr lang="en-US" sz="1400" dirty="0"/>
              <a:t>Diameter 	:7.85mm</a:t>
            </a:r>
          </a:p>
        </p:txBody>
      </p:sp>
      <p:graphicFrame>
        <p:nvGraphicFramePr>
          <p:cNvPr id="5" name="Table 4">
            <a:extLst>
              <a:ext uri="{FF2B5EF4-FFF2-40B4-BE49-F238E27FC236}">
                <a16:creationId xmlns:a16="http://schemas.microsoft.com/office/drawing/2014/main" id="{4B07B3A3-C26E-479B-9E10-451B0C8AD06E}"/>
              </a:ext>
            </a:extLst>
          </p:cNvPr>
          <p:cNvGraphicFramePr>
            <a:graphicFrameLocks noGrp="1"/>
          </p:cNvGraphicFramePr>
          <p:nvPr>
            <p:extLst>
              <p:ext uri="{D42A27DB-BD31-4B8C-83A1-F6EECF244321}">
                <p14:modId xmlns:p14="http://schemas.microsoft.com/office/powerpoint/2010/main" val="84174140"/>
              </p:ext>
            </p:extLst>
          </p:nvPr>
        </p:nvGraphicFramePr>
        <p:xfrm>
          <a:off x="520181" y="1623109"/>
          <a:ext cx="4755494" cy="2057015"/>
        </p:xfrm>
        <a:graphic>
          <a:graphicData uri="http://schemas.openxmlformats.org/drawingml/2006/table">
            <a:tbl>
              <a:tblPr>
                <a:tableStyleId>{5C22544A-7EE6-4342-B048-85BDC9FD1C3A}</a:tableStyleId>
              </a:tblPr>
              <a:tblGrid>
                <a:gridCol w="1124618">
                  <a:extLst>
                    <a:ext uri="{9D8B030D-6E8A-4147-A177-3AD203B41FA5}">
                      <a16:colId xmlns:a16="http://schemas.microsoft.com/office/drawing/2014/main" val="1509798258"/>
                    </a:ext>
                  </a:extLst>
                </a:gridCol>
                <a:gridCol w="1124618">
                  <a:extLst>
                    <a:ext uri="{9D8B030D-6E8A-4147-A177-3AD203B41FA5}">
                      <a16:colId xmlns:a16="http://schemas.microsoft.com/office/drawing/2014/main" val="1658066372"/>
                    </a:ext>
                  </a:extLst>
                </a:gridCol>
                <a:gridCol w="965605">
                  <a:extLst>
                    <a:ext uri="{9D8B030D-6E8A-4147-A177-3AD203B41FA5}">
                      <a16:colId xmlns:a16="http://schemas.microsoft.com/office/drawing/2014/main" val="2815205207"/>
                    </a:ext>
                  </a:extLst>
                </a:gridCol>
                <a:gridCol w="1540653">
                  <a:extLst>
                    <a:ext uri="{9D8B030D-6E8A-4147-A177-3AD203B41FA5}">
                      <a16:colId xmlns:a16="http://schemas.microsoft.com/office/drawing/2014/main" val="3037731808"/>
                    </a:ext>
                  </a:extLst>
                </a:gridCol>
              </a:tblGrid>
              <a:tr h="0">
                <a:tc>
                  <a:txBody>
                    <a:bodyPr/>
                    <a:lstStyle/>
                    <a:p>
                      <a:pPr algn="ctr" fontAlgn="b"/>
                      <a:r>
                        <a:rPr lang="en-IN" sz="1400" u="none" strike="noStrike" dirty="0">
                          <a:effectLst/>
                        </a:rPr>
                        <a:t>Temperature   °C</a:t>
                      </a:r>
                      <a:endParaRPr lang="en-IN"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400" u="none" strike="noStrike" dirty="0">
                          <a:effectLst/>
                        </a:rPr>
                        <a:t>Current (Pico ampere)</a:t>
                      </a:r>
                      <a:endParaRPr lang="en-IN"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400" u="none" strike="noStrike" dirty="0">
                          <a:effectLst/>
                        </a:rPr>
                        <a:t>temperature in (k) </a:t>
                      </a:r>
                      <a:endParaRPr lang="en-IN"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dirty="0">
                          <a:effectLst/>
                        </a:rPr>
                        <a:t>Resistivity </a:t>
                      </a:r>
                      <a:r>
                        <a:rPr lang="el-GR" sz="1400" u="none" strike="noStrike" dirty="0">
                          <a:effectLst/>
                        </a:rPr>
                        <a:t>ρ ( ῼ/</a:t>
                      </a:r>
                      <a:r>
                        <a:rPr lang="en-IN" sz="1400" u="none" strike="noStrike" dirty="0">
                          <a:effectLst/>
                        </a:rPr>
                        <a:t>m)</a:t>
                      </a:r>
                      <a:endParaRPr lang="el-GR"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04700957"/>
                  </a:ext>
                </a:extLst>
              </a:tr>
              <a:tr h="324154">
                <a:tc>
                  <a:txBody>
                    <a:bodyPr/>
                    <a:lstStyle/>
                    <a:p>
                      <a:pPr algn="ctr" fontAlgn="b"/>
                      <a:r>
                        <a:rPr lang="en-IN" sz="1400" u="none" strike="noStrike" dirty="0">
                          <a:effectLst/>
                        </a:rPr>
                        <a:t>40</a:t>
                      </a:r>
                      <a:endParaRPr lang="en-IN"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400" u="none" strike="noStrike" dirty="0">
                          <a:effectLst/>
                        </a:rPr>
                        <a:t>83</a:t>
                      </a:r>
                      <a:endParaRPr lang="en-IN"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400" u="none" strike="noStrike" dirty="0">
                          <a:effectLst/>
                        </a:rPr>
                        <a:t>313</a:t>
                      </a:r>
                      <a:endParaRPr lang="en-IN"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dirty="0">
                          <a:effectLst/>
                        </a:rPr>
                        <a:t>2.817*10</a:t>
                      </a:r>
                      <a:r>
                        <a:rPr lang="en-IN" sz="1400" u="none" strike="noStrike" baseline="30000" dirty="0">
                          <a:effectLst/>
                        </a:rPr>
                        <a:t>10</a:t>
                      </a:r>
                      <a:endParaRPr lang="en-IN"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09163230"/>
                  </a:ext>
                </a:extLst>
              </a:tr>
              <a:tr h="324154">
                <a:tc>
                  <a:txBody>
                    <a:bodyPr/>
                    <a:lstStyle/>
                    <a:p>
                      <a:pPr algn="ctr" fontAlgn="b"/>
                      <a:r>
                        <a:rPr lang="en-IN" sz="1400" u="none" strike="noStrike" dirty="0">
                          <a:effectLst/>
                        </a:rPr>
                        <a:t>60</a:t>
                      </a:r>
                      <a:endParaRPr lang="en-IN"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400" u="none" strike="noStrike" dirty="0">
                          <a:effectLst/>
                        </a:rPr>
                        <a:t>156</a:t>
                      </a:r>
                      <a:endParaRPr lang="en-IN"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400" b="0" i="0" u="none" strike="noStrike" dirty="0">
                          <a:solidFill>
                            <a:srgbClr val="000000"/>
                          </a:solidFill>
                          <a:effectLst/>
                          <a:latin typeface="Calibri" panose="020F0502020204030204" pitchFamily="34" charset="0"/>
                        </a:rPr>
                        <a:t>333</a:t>
                      </a:r>
                    </a:p>
                  </a:txBody>
                  <a:tcPr marL="9525" marR="9525" marT="9525" marB="0" anchor="b"/>
                </a:tc>
                <a:tc>
                  <a:txBody>
                    <a:bodyPr/>
                    <a:lstStyle/>
                    <a:p>
                      <a:pPr algn="l" fontAlgn="b"/>
                      <a:r>
                        <a:rPr lang="en-IN" sz="1400" u="none" strike="noStrike" dirty="0">
                          <a:effectLst/>
                        </a:rPr>
                        <a:t>1.498*10</a:t>
                      </a:r>
                      <a:r>
                        <a:rPr lang="en-IN" sz="1400" u="none" strike="noStrike" baseline="30000" dirty="0">
                          <a:effectLst/>
                        </a:rPr>
                        <a:t>10</a:t>
                      </a:r>
                      <a:endParaRPr lang="en-IN"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38223849"/>
                  </a:ext>
                </a:extLst>
              </a:tr>
              <a:tr h="324154">
                <a:tc>
                  <a:txBody>
                    <a:bodyPr/>
                    <a:lstStyle/>
                    <a:p>
                      <a:pPr algn="ctr" fontAlgn="b"/>
                      <a:r>
                        <a:rPr lang="en-IN" sz="1400" u="none" strike="noStrike" dirty="0">
                          <a:effectLst/>
                        </a:rPr>
                        <a:t>80</a:t>
                      </a:r>
                      <a:endParaRPr lang="en-IN"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400" u="none" strike="noStrike" dirty="0">
                          <a:effectLst/>
                        </a:rPr>
                        <a:t>506</a:t>
                      </a:r>
                      <a:endParaRPr lang="en-IN"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400" u="none" strike="noStrike" dirty="0">
                          <a:effectLst/>
                        </a:rPr>
                        <a:t>353</a:t>
                      </a:r>
                      <a:endParaRPr lang="en-IN"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dirty="0">
                          <a:effectLst/>
                        </a:rPr>
                        <a:t>4.6183*10</a:t>
                      </a:r>
                      <a:r>
                        <a:rPr lang="en-IN" sz="1400" u="none" strike="noStrike" baseline="30000" dirty="0">
                          <a:effectLst/>
                        </a:rPr>
                        <a:t>9</a:t>
                      </a:r>
                      <a:endParaRPr lang="en-IN"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72800158"/>
                  </a:ext>
                </a:extLst>
              </a:tr>
              <a:tr h="324154">
                <a:tc>
                  <a:txBody>
                    <a:bodyPr/>
                    <a:lstStyle/>
                    <a:p>
                      <a:pPr algn="ctr" fontAlgn="b"/>
                      <a:r>
                        <a:rPr lang="en-IN" sz="1400" u="none" strike="noStrike" dirty="0">
                          <a:effectLst/>
                        </a:rPr>
                        <a:t>100</a:t>
                      </a:r>
                      <a:endParaRPr lang="en-IN"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400" u="none" strike="noStrike" dirty="0">
                          <a:effectLst/>
                        </a:rPr>
                        <a:t>2830</a:t>
                      </a:r>
                      <a:endParaRPr lang="en-IN"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400" u="none" strike="noStrike" dirty="0">
                          <a:effectLst/>
                        </a:rPr>
                        <a:t>373</a:t>
                      </a:r>
                      <a:endParaRPr lang="en-IN"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dirty="0">
                          <a:effectLst/>
                        </a:rPr>
                        <a:t>8.257*10</a:t>
                      </a:r>
                      <a:r>
                        <a:rPr lang="en-IN" sz="1400" u="none" strike="noStrike" baseline="30000" dirty="0">
                          <a:effectLst/>
                        </a:rPr>
                        <a:t>8</a:t>
                      </a:r>
                      <a:endParaRPr lang="en-IN"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88870073"/>
                  </a:ext>
                </a:extLst>
              </a:tr>
              <a:tr h="324154">
                <a:tc>
                  <a:txBody>
                    <a:bodyPr/>
                    <a:lstStyle/>
                    <a:p>
                      <a:pPr algn="ctr" fontAlgn="b"/>
                      <a:r>
                        <a:rPr lang="en-IN" sz="1400" u="none" strike="noStrike" dirty="0">
                          <a:effectLst/>
                        </a:rPr>
                        <a:t>120</a:t>
                      </a:r>
                      <a:endParaRPr lang="en-IN"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400" u="none" strike="noStrike" dirty="0">
                          <a:effectLst/>
                        </a:rPr>
                        <a:t>9080</a:t>
                      </a:r>
                      <a:endParaRPr lang="en-IN"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IN" sz="1400" u="none" strike="noStrike" dirty="0">
                          <a:effectLst/>
                        </a:rPr>
                        <a:t>393</a:t>
                      </a:r>
                      <a:endParaRPr lang="en-IN"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IN" sz="1400" u="none" strike="noStrike" dirty="0">
                          <a:effectLst/>
                        </a:rPr>
                        <a:t>2.5735*10</a:t>
                      </a:r>
                      <a:r>
                        <a:rPr lang="en-IN" sz="1400" u="none" strike="noStrike" baseline="30000" dirty="0">
                          <a:effectLst/>
                        </a:rPr>
                        <a:t>8</a:t>
                      </a:r>
                      <a:endParaRPr lang="en-IN"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91353938"/>
                  </a:ext>
                </a:extLst>
              </a:tr>
            </a:tbl>
          </a:graphicData>
        </a:graphic>
      </p:graphicFrame>
      <p:sp>
        <p:nvSpPr>
          <p:cNvPr id="6" name="TextBox 5">
            <a:extLst>
              <a:ext uri="{FF2B5EF4-FFF2-40B4-BE49-F238E27FC236}">
                <a16:creationId xmlns:a16="http://schemas.microsoft.com/office/drawing/2014/main" id="{9211EC70-790B-4ACB-83A9-FA523C4FA509}"/>
              </a:ext>
            </a:extLst>
          </p:cNvPr>
          <p:cNvSpPr txBox="1"/>
          <p:nvPr/>
        </p:nvSpPr>
        <p:spPr>
          <a:xfrm>
            <a:off x="520181" y="3837978"/>
            <a:ext cx="3394842" cy="369332"/>
          </a:xfrm>
          <a:prstGeom prst="rect">
            <a:avLst/>
          </a:prstGeom>
          <a:noFill/>
        </p:spPr>
        <p:txBody>
          <a:bodyPr wrap="square" rtlCol="0">
            <a:spAutoFit/>
          </a:bodyPr>
          <a:lstStyle/>
          <a:p>
            <a:r>
              <a:rPr lang="en-US" dirty="0"/>
              <a:t>At constant voltage =100V</a:t>
            </a:r>
            <a:endParaRPr lang="en-IN" dirty="0"/>
          </a:p>
        </p:txBody>
      </p:sp>
      <p:pic>
        <p:nvPicPr>
          <p:cNvPr id="8" name="Picture 7">
            <a:extLst>
              <a:ext uri="{FF2B5EF4-FFF2-40B4-BE49-F238E27FC236}">
                <a16:creationId xmlns:a16="http://schemas.microsoft.com/office/drawing/2014/main" id="{CF8F5EB5-F848-46CE-98C7-85AE6E4CE3CC}"/>
              </a:ext>
            </a:extLst>
          </p:cNvPr>
          <p:cNvPicPr>
            <a:picLocks noChangeAspect="1"/>
          </p:cNvPicPr>
          <p:nvPr/>
        </p:nvPicPr>
        <p:blipFill>
          <a:blip r:embed="rId2"/>
          <a:stretch>
            <a:fillRect/>
          </a:stretch>
        </p:blipFill>
        <p:spPr>
          <a:xfrm>
            <a:off x="5916371" y="1222023"/>
            <a:ext cx="5755448" cy="4413953"/>
          </a:xfrm>
          <a:prstGeom prst="rect">
            <a:avLst/>
          </a:prstGeom>
        </p:spPr>
      </p:pic>
    </p:spTree>
    <p:extLst>
      <p:ext uri="{BB962C8B-B14F-4D97-AF65-F5344CB8AC3E}">
        <p14:creationId xmlns:p14="http://schemas.microsoft.com/office/powerpoint/2010/main" val="607489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DD84ABB-D3A5-4D90-A47A-DEDEF9F3719B}"/>
              </a:ext>
            </a:extLst>
          </p:cNvPr>
          <p:cNvSpPr txBox="1"/>
          <p:nvPr/>
        </p:nvSpPr>
        <p:spPr>
          <a:xfrm>
            <a:off x="510989" y="744071"/>
            <a:ext cx="9323294" cy="523220"/>
          </a:xfrm>
          <a:prstGeom prst="rect">
            <a:avLst/>
          </a:prstGeom>
          <a:noFill/>
        </p:spPr>
        <p:txBody>
          <a:bodyPr wrap="square" rtlCol="0">
            <a:spAutoFit/>
          </a:bodyPr>
          <a:lstStyle/>
          <a:p>
            <a:r>
              <a:rPr lang="en-IN" sz="2800" b="1" dirty="0"/>
              <a:t>Observation</a:t>
            </a:r>
          </a:p>
        </p:txBody>
      </p:sp>
      <p:sp>
        <p:nvSpPr>
          <p:cNvPr id="6" name="TextBox 5">
            <a:extLst>
              <a:ext uri="{FF2B5EF4-FFF2-40B4-BE49-F238E27FC236}">
                <a16:creationId xmlns:a16="http://schemas.microsoft.com/office/drawing/2014/main" id="{DAFB259D-C40A-4F29-A44F-826446F5328F}"/>
              </a:ext>
            </a:extLst>
          </p:cNvPr>
          <p:cNvSpPr txBox="1"/>
          <p:nvPr/>
        </p:nvSpPr>
        <p:spPr>
          <a:xfrm>
            <a:off x="510989" y="1765403"/>
            <a:ext cx="11044517" cy="1663597"/>
          </a:xfrm>
          <a:prstGeom prst="rect">
            <a:avLst/>
          </a:prstGeom>
          <a:noFill/>
        </p:spPr>
        <p:txBody>
          <a:bodyPr wrap="square">
            <a:spAutoFit/>
          </a:bodyPr>
          <a:lstStyle/>
          <a:p>
            <a:pPr marL="342900" indent="-342900">
              <a:lnSpc>
                <a:spcPct val="200000"/>
              </a:lnSpc>
              <a:buFont typeface="+mj-lt"/>
              <a:buAutoNum type="alphaLcPeriod"/>
            </a:pPr>
            <a:r>
              <a:rPr lang="en-US"/>
              <a:t>The slope </a:t>
            </a:r>
            <a:r>
              <a:rPr lang="en-US" dirty="0"/>
              <a:t>of the graph decreases as the temperature decrease.</a:t>
            </a:r>
          </a:p>
          <a:p>
            <a:pPr marL="342900" indent="-342900">
              <a:lnSpc>
                <a:spcPct val="200000"/>
              </a:lnSpc>
              <a:buFont typeface="+mj-lt"/>
              <a:buAutoNum type="alphaLcPeriod"/>
            </a:pPr>
            <a:r>
              <a:rPr lang="en-US" dirty="0"/>
              <a:t>There is point when the slope get changed slightly this point is known as </a:t>
            </a:r>
            <a:r>
              <a:rPr lang="en-US" b="1" dirty="0"/>
              <a:t>break point</a:t>
            </a:r>
            <a:r>
              <a:rPr lang="en-US" dirty="0"/>
              <a:t>.</a:t>
            </a:r>
          </a:p>
          <a:p>
            <a:pPr marL="342900" indent="-342900">
              <a:lnSpc>
                <a:spcPct val="200000"/>
              </a:lnSpc>
              <a:buFont typeface="+mj-lt"/>
              <a:buAutoNum type="alphaLcPeriod"/>
            </a:pPr>
            <a:r>
              <a:rPr lang="en-US" dirty="0"/>
              <a:t>For Zirconia it is like a parabola, because it arise accordingly to a parabola Equation with Temperature. </a:t>
            </a:r>
          </a:p>
        </p:txBody>
      </p:sp>
    </p:spTree>
    <p:extLst>
      <p:ext uri="{BB962C8B-B14F-4D97-AF65-F5344CB8AC3E}">
        <p14:creationId xmlns:p14="http://schemas.microsoft.com/office/powerpoint/2010/main" val="3788801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8" name="Straight Connector 8">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15" name="Rectangle 14">
            <a:extLst>
              <a:ext uri="{FF2B5EF4-FFF2-40B4-BE49-F238E27FC236}">
                <a16:creationId xmlns:a16="http://schemas.microsoft.com/office/drawing/2014/main" id="{9566348D-5E23-404C-A495-618E4EAA82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525EE0A-A779-481E-A750-AD22CD1A02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416" y="490564"/>
            <a:ext cx="11147071" cy="2453768"/>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FC4DA06-DE71-4272-A72B-BB8463368283}"/>
              </a:ext>
            </a:extLst>
          </p:cNvPr>
          <p:cNvSpPr txBox="1"/>
          <p:nvPr/>
        </p:nvSpPr>
        <p:spPr>
          <a:xfrm>
            <a:off x="479417" y="742952"/>
            <a:ext cx="9522831" cy="1943094"/>
          </a:xfrm>
          <a:prstGeom prst="rect">
            <a:avLst/>
          </a:prstGeom>
        </p:spPr>
        <p:txBody>
          <a:bodyPr vert="horz" lIns="91440" tIns="45720" rIns="91440" bIns="45720" rtlCol="0" anchor="b">
            <a:normAutofit/>
          </a:bodyPr>
          <a:lstStyle/>
          <a:p>
            <a:pPr>
              <a:spcBef>
                <a:spcPct val="0"/>
              </a:spcBef>
              <a:spcAft>
                <a:spcPts val="600"/>
              </a:spcAft>
            </a:pPr>
            <a:r>
              <a:rPr lang="en-US" sz="6600">
                <a:latin typeface="+mj-lt"/>
                <a:ea typeface="+mj-ea"/>
                <a:cs typeface="+mj-cs"/>
              </a:rPr>
              <a:t>Thank You</a:t>
            </a:r>
          </a:p>
        </p:txBody>
      </p:sp>
      <p:cxnSp>
        <p:nvCxnSpPr>
          <p:cNvPr id="19" name="Straight Connector 18">
            <a:extLst>
              <a:ext uri="{FF2B5EF4-FFF2-40B4-BE49-F238E27FC236}">
                <a16:creationId xmlns:a16="http://schemas.microsoft.com/office/drawing/2014/main" id="{6BD6645B-2963-49B8-BD20-68F13D7B52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4"/>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59" name="Straight Connector 20">
            <a:extLst>
              <a:ext uri="{FF2B5EF4-FFF2-40B4-BE49-F238E27FC236}">
                <a16:creationId xmlns:a16="http://schemas.microsoft.com/office/drawing/2014/main" id="{0AB1FF18-916C-43C4-8A6D-5878AEA391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2939140"/>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3EABAF14-551B-4C82-8652-104248C66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96321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457A179-CC8F-409B-9FFE-BB40FF6252B8}"/>
              </a:ext>
            </a:extLst>
          </p:cNvPr>
          <p:cNvSpPr txBox="1"/>
          <p:nvPr/>
        </p:nvSpPr>
        <p:spPr>
          <a:xfrm>
            <a:off x="528918" y="1149860"/>
            <a:ext cx="10951779" cy="1785104"/>
          </a:xfrm>
          <a:prstGeom prst="rect">
            <a:avLst/>
          </a:prstGeom>
          <a:noFill/>
        </p:spPr>
        <p:txBody>
          <a:bodyPr wrap="square" rtlCol="0">
            <a:spAutoFit/>
          </a:bodyPr>
          <a:lstStyle/>
          <a:p>
            <a:pPr marL="285750" indent="-285750">
              <a:spcBef>
                <a:spcPts val="600"/>
              </a:spcBef>
              <a:buFont typeface="Wingdings" panose="05000000000000000000" pitchFamily="2" charset="2"/>
              <a:buChar char="Ø"/>
            </a:pPr>
            <a:r>
              <a:rPr lang="en-US" sz="2000" dirty="0">
                <a:latin typeface="Calibri" panose="020F0502020204030204" pitchFamily="34" charset="0"/>
                <a:cs typeface="Calibri" panose="020F0502020204030204" pitchFamily="34" charset="0"/>
              </a:rPr>
              <a:t>To understand the electrical conduction in ionic solid</a:t>
            </a:r>
            <a:endParaRPr lang="en-IN" sz="2000" dirty="0">
              <a:latin typeface="Calibri" panose="020F0502020204030204" pitchFamily="34" charset="0"/>
              <a:cs typeface="Calibri" panose="020F0502020204030204" pitchFamily="34" charset="0"/>
            </a:endParaRPr>
          </a:p>
          <a:p>
            <a:pPr marL="285750" indent="-285750">
              <a:spcBef>
                <a:spcPts val="600"/>
              </a:spcBef>
              <a:buFont typeface="Wingdings" panose="05000000000000000000" pitchFamily="2" charset="2"/>
              <a:buChar char="Ø"/>
            </a:pPr>
            <a:r>
              <a:rPr lang="en-US" sz="2000" dirty="0">
                <a:latin typeface="Calibri" panose="020F0502020204030204" pitchFamily="34" charset="0"/>
                <a:cs typeface="Calibri" panose="020F0502020204030204" pitchFamily="34" charset="0"/>
              </a:rPr>
              <a:t>To measure the resistivity variation of NaCl, an ionic material, with temperature and estimate the energy of vacancy migration and vacancy formation (in eV)</a:t>
            </a:r>
            <a:endParaRPr lang="en-IN" sz="2000" dirty="0">
              <a:latin typeface="Calibri" panose="020F0502020204030204" pitchFamily="34" charset="0"/>
              <a:cs typeface="Calibri" panose="020F0502020204030204" pitchFamily="34" charset="0"/>
            </a:endParaRPr>
          </a:p>
          <a:p>
            <a:pPr marL="285750" marR="1200" indent="-285750">
              <a:spcBef>
                <a:spcPts val="600"/>
              </a:spcBef>
              <a:buFont typeface="Wingdings" panose="05000000000000000000" pitchFamily="2" charset="2"/>
              <a:buChar char="Ø"/>
            </a:pPr>
            <a:r>
              <a:rPr lang="en-US" sz="2000" dirty="0">
                <a:latin typeface="Calibri" panose="020F0502020204030204" pitchFamily="34" charset="0"/>
                <a:cs typeface="Calibri" panose="020F0502020204030204" pitchFamily="34" charset="0"/>
              </a:rPr>
              <a:t>To measure room temperature resistivity of zirconia sample </a:t>
            </a:r>
            <a:r>
              <a:rPr lang="en-IN" sz="2000" b="0" i="0" u="none" strike="noStrike" baseline="0" dirty="0">
                <a:latin typeface="Calibri" panose="020F0502020204030204" pitchFamily="34" charset="0"/>
                <a:cs typeface="Calibri" panose="020F0502020204030204" pitchFamily="34" charset="0"/>
              </a:rPr>
              <a:t>and report resistivity variation with temperature.</a:t>
            </a:r>
          </a:p>
        </p:txBody>
      </p:sp>
      <p:sp>
        <p:nvSpPr>
          <p:cNvPr id="7" name="TextBox 6">
            <a:extLst>
              <a:ext uri="{FF2B5EF4-FFF2-40B4-BE49-F238E27FC236}">
                <a16:creationId xmlns:a16="http://schemas.microsoft.com/office/drawing/2014/main" id="{202D3E07-D476-431C-A175-718E92CF664A}"/>
              </a:ext>
            </a:extLst>
          </p:cNvPr>
          <p:cNvSpPr txBox="1"/>
          <p:nvPr/>
        </p:nvSpPr>
        <p:spPr>
          <a:xfrm>
            <a:off x="528918" y="626640"/>
            <a:ext cx="6096000" cy="523220"/>
          </a:xfrm>
          <a:prstGeom prst="rect">
            <a:avLst/>
          </a:prstGeom>
          <a:noFill/>
        </p:spPr>
        <p:txBody>
          <a:bodyPr wrap="square">
            <a:spAutoFit/>
          </a:bodyPr>
          <a:lstStyle/>
          <a:p>
            <a:r>
              <a:rPr lang="en-IN" sz="2800" b="1" dirty="0"/>
              <a:t>Objective</a:t>
            </a:r>
          </a:p>
        </p:txBody>
      </p:sp>
      <p:sp>
        <p:nvSpPr>
          <p:cNvPr id="8" name="TextBox 7">
            <a:extLst>
              <a:ext uri="{FF2B5EF4-FFF2-40B4-BE49-F238E27FC236}">
                <a16:creationId xmlns:a16="http://schemas.microsoft.com/office/drawing/2014/main" id="{D0DBAA93-9BCA-46E1-AC4D-E169FC0916A5}"/>
              </a:ext>
            </a:extLst>
          </p:cNvPr>
          <p:cNvSpPr txBox="1"/>
          <p:nvPr/>
        </p:nvSpPr>
        <p:spPr>
          <a:xfrm>
            <a:off x="528916" y="3812374"/>
            <a:ext cx="10951779" cy="1400383"/>
          </a:xfrm>
          <a:prstGeom prst="rect">
            <a:avLst/>
          </a:prstGeom>
          <a:noFill/>
        </p:spPr>
        <p:txBody>
          <a:bodyPr wrap="square" rtlCol="0">
            <a:spAutoFit/>
          </a:bodyPr>
          <a:lstStyle/>
          <a:p>
            <a:pPr marL="285750" indent="-285750">
              <a:spcBef>
                <a:spcPts val="600"/>
              </a:spcBef>
              <a:buFont typeface="Wingdings" panose="05000000000000000000" pitchFamily="2" charset="2"/>
              <a:buChar char="Ø"/>
            </a:pPr>
            <a:r>
              <a:rPr lang="en-US" sz="2000" dirty="0">
                <a:latin typeface="Calibri" panose="020F0502020204030204" pitchFamily="34" charset="0"/>
                <a:cs typeface="Calibri" panose="020F0502020204030204" pitchFamily="34" charset="0"/>
              </a:rPr>
              <a:t>Alumina Crucible , </a:t>
            </a:r>
            <a:r>
              <a:rPr lang="en-US" sz="2000" dirty="0" err="1">
                <a:latin typeface="Calibri" panose="020F0502020204030204" pitchFamily="34" charset="0"/>
                <a:cs typeface="Calibri" panose="020F0502020204030204" pitchFamily="34" charset="0"/>
              </a:rPr>
              <a:t>Nacl</a:t>
            </a:r>
            <a:r>
              <a:rPr lang="en-US" sz="2000" dirty="0">
                <a:latin typeface="Calibri" panose="020F0502020204030204" pitchFamily="34" charset="0"/>
                <a:cs typeface="Calibri" panose="020F0502020204030204" pitchFamily="34" charset="0"/>
              </a:rPr>
              <a:t> , vertical Furnace, Electrode  Connector, K-type Thermocouple (</a:t>
            </a:r>
            <a:r>
              <a:rPr lang="en-US" sz="2000" dirty="0" err="1">
                <a:latin typeface="Calibri" panose="020F0502020204030204" pitchFamily="34" charset="0"/>
                <a:cs typeface="Calibri" panose="020F0502020204030204" pitchFamily="34" charset="0"/>
              </a:rPr>
              <a:t>Chromel-Alumel</a:t>
            </a:r>
            <a:r>
              <a:rPr lang="en-US" sz="2000" dirty="0">
                <a:latin typeface="Calibri" panose="020F0502020204030204" pitchFamily="34" charset="0"/>
                <a:cs typeface="Calibri" panose="020F0502020204030204" pitchFamily="34" charset="0"/>
              </a:rPr>
              <a:t>), Mild Steel plate , Fireclay bricks Glass Wool,</a:t>
            </a:r>
          </a:p>
          <a:p>
            <a:pPr marL="285750" indent="-285750">
              <a:spcBef>
                <a:spcPts val="600"/>
              </a:spcBef>
              <a:buFont typeface="Wingdings" panose="05000000000000000000" pitchFamily="2" charset="2"/>
              <a:buChar char="Ø"/>
            </a:pPr>
            <a:r>
              <a:rPr lang="en-US" sz="2000" dirty="0">
                <a:latin typeface="Calibri" panose="020F0502020204030204" pitchFamily="34" charset="0"/>
                <a:cs typeface="Calibri" panose="020F0502020204030204" pitchFamily="34" charset="0"/>
              </a:rPr>
              <a:t>Zirconia Sample, Probe Arrangement, PID controlled oven, PID controller  High voltage power supply, Digital Pico ammeter,</a:t>
            </a:r>
            <a:endParaRPr lang="en-IN" sz="2000" b="0" i="0" u="none" strike="noStrike" baseline="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084C968E-9477-40B9-8813-A4806BCB6D3E}"/>
              </a:ext>
            </a:extLst>
          </p:cNvPr>
          <p:cNvSpPr txBox="1"/>
          <p:nvPr/>
        </p:nvSpPr>
        <p:spPr>
          <a:xfrm>
            <a:off x="528916" y="3289154"/>
            <a:ext cx="6096000" cy="523220"/>
          </a:xfrm>
          <a:prstGeom prst="rect">
            <a:avLst/>
          </a:prstGeom>
          <a:noFill/>
        </p:spPr>
        <p:txBody>
          <a:bodyPr wrap="square">
            <a:spAutoFit/>
          </a:bodyPr>
          <a:lstStyle/>
          <a:p>
            <a:r>
              <a:rPr lang="en-IN" sz="2800" b="1" dirty="0"/>
              <a:t>Apparatus</a:t>
            </a:r>
          </a:p>
        </p:txBody>
      </p:sp>
    </p:spTree>
    <p:extLst>
      <p:ext uri="{BB962C8B-B14F-4D97-AF65-F5344CB8AC3E}">
        <p14:creationId xmlns:p14="http://schemas.microsoft.com/office/powerpoint/2010/main" val="926580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C536AC-02EC-4C04-B1A6-8537C4B48AA1}"/>
              </a:ext>
            </a:extLst>
          </p:cNvPr>
          <p:cNvSpPr txBox="1"/>
          <p:nvPr/>
        </p:nvSpPr>
        <p:spPr>
          <a:xfrm>
            <a:off x="510986" y="519059"/>
            <a:ext cx="6096000" cy="523220"/>
          </a:xfrm>
          <a:prstGeom prst="rect">
            <a:avLst/>
          </a:prstGeom>
          <a:noFill/>
        </p:spPr>
        <p:txBody>
          <a:bodyPr wrap="square">
            <a:spAutoFit/>
          </a:bodyPr>
          <a:lstStyle/>
          <a:p>
            <a:r>
              <a:rPr lang="en-IN" sz="2800" b="1" dirty="0"/>
              <a:t>Theory</a:t>
            </a:r>
          </a:p>
        </p:txBody>
      </p:sp>
      <p:sp>
        <p:nvSpPr>
          <p:cNvPr id="6" name="TextBox 5">
            <a:extLst>
              <a:ext uri="{FF2B5EF4-FFF2-40B4-BE49-F238E27FC236}">
                <a16:creationId xmlns:a16="http://schemas.microsoft.com/office/drawing/2014/main" id="{57368A48-AB12-44B4-9B7B-9B95A1DC3301}"/>
              </a:ext>
            </a:extLst>
          </p:cNvPr>
          <p:cNvSpPr txBox="1"/>
          <p:nvPr/>
        </p:nvSpPr>
        <p:spPr>
          <a:xfrm>
            <a:off x="510986" y="1160093"/>
            <a:ext cx="11313461" cy="1754326"/>
          </a:xfrm>
          <a:prstGeom prst="rect">
            <a:avLst/>
          </a:prstGeom>
          <a:noFill/>
        </p:spPr>
        <p:txBody>
          <a:bodyPr wrap="square">
            <a:spAutoFit/>
          </a:bodyPr>
          <a:lstStyle/>
          <a:p>
            <a:r>
              <a:rPr lang="en-US" dirty="0"/>
              <a:t>The electrical conductivity in ionic solids usually arises from  the migration of  ion under  influences on an  electric field. In this experiment Alkali halides, the positive ions are much mobile than negative one.  the mobility of ion in a perfect lattice  is extremely low because of high energy barrier preventing interchange of atom. due to presence of some lattice defects (like vacancy or interstitials is essential for the occurrence of ionic conductivity. the defect concentration is dependent on temperature </a:t>
            </a:r>
          </a:p>
          <a:p>
            <a:r>
              <a:rPr lang="en-US" dirty="0"/>
              <a:t>Thus, expression for the concentration of pair positive and negative ion vacancies is given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FA9A320-1C61-4226-99F9-C5B3D35DF7B6}"/>
                  </a:ext>
                </a:extLst>
              </p:cNvPr>
              <p:cNvSpPr txBox="1"/>
              <p:nvPr/>
            </p:nvSpPr>
            <p:spPr>
              <a:xfrm>
                <a:off x="3711386" y="3321231"/>
                <a:ext cx="5791200" cy="23766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𝑛</m:t>
                      </m:r>
                      <m:r>
                        <a:rPr lang="en-IN" b="0" i="1" smtClean="0">
                          <a:latin typeface="Cambria Math" panose="02040503050406030204" pitchFamily="18" charset="0"/>
                        </a:rPr>
                        <m:t>=</m:t>
                      </m:r>
                      <m:r>
                        <a:rPr lang="en-IN" b="0" i="1" smtClean="0">
                          <a:latin typeface="Cambria Math" panose="02040503050406030204" pitchFamily="18" charset="0"/>
                        </a:rPr>
                        <m:t>𝑐</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exp</m:t>
                          </m:r>
                        </m:fName>
                        <m:e>
                          <m:d>
                            <m:dPr>
                              <m:ctrlPr>
                                <a:rPr lang="en-IN" b="0" i="1" smtClean="0">
                                  <a:latin typeface="Cambria Math" panose="02040503050406030204" pitchFamily="18" charset="0"/>
                                </a:rPr>
                              </m:ctrlPr>
                            </m:dPr>
                            <m:e>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𝜙</m:t>
                                  </m:r>
                                </m:num>
                                <m:den>
                                  <m:r>
                                    <a:rPr lang="en-IN" b="0" i="1" smtClean="0">
                                      <a:latin typeface="Cambria Math" panose="02040503050406030204" pitchFamily="18" charset="0"/>
                                    </a:rPr>
                                    <m:t>2</m:t>
                                  </m:r>
                                  <m:r>
                                    <a:rPr lang="en-IN" b="0" i="1" smtClean="0">
                                      <a:latin typeface="Cambria Math" panose="02040503050406030204" pitchFamily="18" charset="0"/>
                                    </a:rPr>
                                    <m:t>𝑘𝑇</m:t>
                                  </m:r>
                                </m:den>
                              </m:f>
                            </m:e>
                          </m:d>
                        </m:e>
                      </m:func>
                    </m:oMath>
                  </m:oMathPara>
                </a14:m>
                <a:endParaRPr lang="en-IN" dirty="0"/>
              </a:p>
              <a:p>
                <a:r>
                  <a:rPr lang="en-IN" dirty="0"/>
                  <a:t>Where,</a:t>
                </a:r>
              </a:p>
              <a:p>
                <a14:m>
                  <m:oMath xmlns:m="http://schemas.openxmlformats.org/officeDocument/2006/math">
                    <m:r>
                      <a:rPr lang="en-IN" b="0" i="1" smtClean="0">
                        <a:latin typeface="Cambria Math" panose="02040503050406030204" pitchFamily="18" charset="0"/>
                      </a:rPr>
                      <m:t>𝑛</m:t>
                    </m:r>
                    <m:r>
                      <a:rPr lang="en-IN" b="0" i="1" smtClean="0">
                        <a:latin typeface="Cambria Math" panose="02040503050406030204" pitchFamily="18" charset="0"/>
                      </a:rPr>
                      <m:t>=</m:t>
                    </m:r>
                    <m:r>
                      <a:rPr lang="en-IN" b="0" i="1" smtClean="0">
                        <a:latin typeface="Cambria Math" panose="02040503050406030204" pitchFamily="18" charset="0"/>
                      </a:rPr>
                      <m:t>𝑛𝑜</m:t>
                    </m:r>
                    <m:r>
                      <a:rPr lang="en-IN" b="0" i="1" smtClean="0">
                        <a:latin typeface="Cambria Math" panose="02040503050406030204" pitchFamily="18" charset="0"/>
                      </a:rPr>
                      <m:t>. </m:t>
                    </m:r>
                    <m:r>
                      <a:rPr lang="en-IN" b="0" i="1" smtClean="0">
                        <a:latin typeface="Cambria Math" panose="02040503050406030204" pitchFamily="18" charset="0"/>
                      </a:rPr>
                      <m:t>𝑜𝑓</m:t>
                    </m:r>
                    <m:r>
                      <a:rPr lang="en-IN" b="0" i="1" smtClean="0">
                        <a:latin typeface="Cambria Math" panose="02040503050406030204" pitchFamily="18" charset="0"/>
                      </a:rPr>
                      <m:t> </m:t>
                    </m:r>
                    <m:r>
                      <a:rPr lang="en-IN" b="0" i="1" smtClean="0">
                        <a:latin typeface="Cambria Math" panose="02040503050406030204" pitchFamily="18" charset="0"/>
                      </a:rPr>
                      <m:t>𝑣𝑎𝑐𝑎𝑛𝑐𝑖𝑒𝑠</m:t>
                    </m:r>
                    <m:r>
                      <a:rPr lang="en-IN" b="0" i="1" smtClean="0">
                        <a:latin typeface="Cambria Math" panose="02040503050406030204" pitchFamily="18" charset="0"/>
                      </a:rPr>
                      <m:t> </m:t>
                    </m:r>
                    <m:r>
                      <a:rPr lang="en-IN" b="0" i="1" smtClean="0">
                        <a:latin typeface="Cambria Math" panose="02040503050406030204" pitchFamily="18" charset="0"/>
                      </a:rPr>
                      <m:t>𝑝𝑎𝑖𝑟</m:t>
                    </m:r>
                  </m:oMath>
                </a14:m>
                <a:r>
                  <a:rPr lang="en-IN" b="0" dirty="0"/>
                  <a:t> </a:t>
                </a:r>
              </a:p>
              <a:p>
                <a14:m>
                  <m:oMath xmlns:m="http://schemas.openxmlformats.org/officeDocument/2006/math">
                    <m:r>
                      <a:rPr lang="en-IN" b="0" i="1" smtClean="0">
                        <a:latin typeface="Cambria Math" panose="02040503050406030204" pitchFamily="18" charset="0"/>
                      </a:rPr>
                      <m:t>𝜙</m:t>
                    </m:r>
                    <m:r>
                      <a:rPr lang="en-IN" b="0" i="1" smtClean="0">
                        <a:latin typeface="Cambria Math" panose="02040503050406030204" pitchFamily="18" charset="0"/>
                      </a:rPr>
                      <m:t>=</m:t>
                    </m:r>
                    <m:r>
                      <a:rPr lang="en-IN" b="0" i="1" smtClean="0">
                        <a:latin typeface="Cambria Math" panose="02040503050406030204" pitchFamily="18" charset="0"/>
                      </a:rPr>
                      <m:t>𝑓𝑜𝑟𝑚𝑎𝑡𝑖𝑜𝑛</m:t>
                    </m:r>
                    <m:r>
                      <a:rPr lang="en-IN" b="0" i="1" smtClean="0">
                        <a:latin typeface="Cambria Math" panose="02040503050406030204" pitchFamily="18" charset="0"/>
                      </a:rPr>
                      <m:t> </m:t>
                    </m:r>
                    <m:r>
                      <a:rPr lang="en-IN" b="0" i="1" smtClean="0">
                        <a:latin typeface="Cambria Math" panose="02040503050406030204" pitchFamily="18" charset="0"/>
                      </a:rPr>
                      <m:t>𝑒𝑛𝑒𝑟𝑔𝑦</m:t>
                    </m:r>
                    <m:r>
                      <a:rPr lang="en-IN" b="0" i="1" smtClean="0">
                        <a:latin typeface="Cambria Math" panose="02040503050406030204" pitchFamily="18" charset="0"/>
                      </a:rPr>
                      <m:t> </m:t>
                    </m:r>
                    <m:r>
                      <a:rPr lang="en-IN" b="0" i="1" smtClean="0">
                        <a:latin typeface="Cambria Math" panose="02040503050406030204" pitchFamily="18" charset="0"/>
                      </a:rPr>
                      <m:t>𝑜𝑓</m:t>
                    </m:r>
                    <m:r>
                      <a:rPr lang="en-IN" b="0" i="1" smtClean="0">
                        <a:latin typeface="Cambria Math" panose="02040503050406030204" pitchFamily="18" charset="0"/>
                      </a:rPr>
                      <m:t> </m:t>
                    </m:r>
                    <m:r>
                      <a:rPr lang="en-IN" b="0" i="1" smtClean="0">
                        <a:latin typeface="Cambria Math" panose="02040503050406030204" pitchFamily="18" charset="0"/>
                      </a:rPr>
                      <m:t>𝑠𝑢𝑐h</m:t>
                    </m:r>
                    <m:r>
                      <a:rPr lang="en-IN" b="0" i="1" smtClean="0">
                        <a:latin typeface="Cambria Math" panose="02040503050406030204" pitchFamily="18" charset="0"/>
                      </a:rPr>
                      <m:t> </m:t>
                    </m:r>
                    <m:r>
                      <a:rPr lang="en-IN" b="0" i="1" smtClean="0">
                        <a:latin typeface="Cambria Math" panose="02040503050406030204" pitchFamily="18" charset="0"/>
                      </a:rPr>
                      <m:t>𝑝𝑎𝑖𝑟𝑠</m:t>
                    </m:r>
                  </m:oMath>
                </a14:m>
                <a:r>
                  <a:rPr lang="en-IN" dirty="0"/>
                  <a:t> </a:t>
                </a:r>
              </a:p>
              <a:p>
                <a14:m>
                  <m:oMath xmlns:m="http://schemas.openxmlformats.org/officeDocument/2006/math">
                    <m:r>
                      <a:rPr lang="en-IN" b="0" i="1" smtClean="0">
                        <a:latin typeface="Cambria Math" panose="02040503050406030204" pitchFamily="18" charset="0"/>
                      </a:rPr>
                      <m:t>𝐶</m:t>
                    </m:r>
                    <m:r>
                      <a:rPr lang="en-IN" b="0" i="1" smtClean="0">
                        <a:latin typeface="Cambria Math" panose="02040503050406030204" pitchFamily="18" charset="0"/>
                      </a:rPr>
                      <m:t>=</m:t>
                    </m:r>
                    <m:r>
                      <a:rPr lang="en-IN" b="0" i="1" smtClean="0">
                        <a:latin typeface="Cambria Math" panose="02040503050406030204" pitchFamily="18" charset="0"/>
                      </a:rPr>
                      <m:t>𝑎</m:t>
                    </m:r>
                    <m:r>
                      <a:rPr lang="en-IN" b="0" i="1" smtClean="0">
                        <a:latin typeface="Cambria Math" panose="02040503050406030204" pitchFamily="18" charset="0"/>
                      </a:rPr>
                      <m:t> </m:t>
                    </m:r>
                    <m:r>
                      <a:rPr lang="en-IN" b="0" i="1" smtClean="0">
                        <a:latin typeface="Cambria Math" panose="02040503050406030204" pitchFamily="18" charset="0"/>
                      </a:rPr>
                      <m:t>𝑐𝑜𝑛𝑠𝑡𝑎𝑛𝑡</m:t>
                    </m:r>
                  </m:oMath>
                </a14:m>
                <a:r>
                  <a:rPr lang="en-IN" b="0" dirty="0"/>
                  <a:t> </a:t>
                </a:r>
              </a:p>
              <a:p>
                <a14:m>
                  <m:oMath xmlns:m="http://schemas.openxmlformats.org/officeDocument/2006/math">
                    <m:r>
                      <a:rPr lang="en-IN" b="0" i="1" smtClean="0">
                        <a:latin typeface="Cambria Math" panose="02040503050406030204" pitchFamily="18" charset="0"/>
                      </a:rPr>
                      <m:t>𝑘</m:t>
                    </m:r>
                    <m:r>
                      <a:rPr lang="en-IN" b="0" i="1" smtClean="0">
                        <a:latin typeface="Cambria Math" panose="02040503050406030204" pitchFamily="18" charset="0"/>
                      </a:rPr>
                      <m:t>=</m:t>
                    </m:r>
                    <m:r>
                      <a:rPr lang="en-IN" b="0" i="1" smtClean="0">
                        <a:latin typeface="Cambria Math" panose="02040503050406030204" pitchFamily="18" charset="0"/>
                      </a:rPr>
                      <m:t>𝐵𝑜𝑙𝑡𝑧𝑚𝑎𝑛𝑛</m:t>
                    </m:r>
                    <m:r>
                      <a:rPr lang="en-IN" b="0" i="1" smtClean="0">
                        <a:latin typeface="Cambria Math" panose="02040503050406030204" pitchFamily="18" charset="0"/>
                      </a:rPr>
                      <m:t> </m:t>
                    </m:r>
                    <m:r>
                      <a:rPr lang="en-IN" b="0" i="1" smtClean="0">
                        <a:latin typeface="Cambria Math" panose="02040503050406030204" pitchFamily="18" charset="0"/>
                      </a:rPr>
                      <m:t>𝑐𝑜𝑛𝑠𝑡𝑎𝑛𝑡</m:t>
                    </m:r>
                  </m:oMath>
                </a14:m>
                <a:r>
                  <a:rPr lang="en-IN" b="0" dirty="0"/>
                  <a:t> </a:t>
                </a:r>
              </a:p>
              <a:p>
                <a14:m>
                  <m:oMath xmlns:m="http://schemas.openxmlformats.org/officeDocument/2006/math">
                    <m:r>
                      <a:rPr lang="en-IN" b="0" i="1" smtClean="0">
                        <a:latin typeface="Cambria Math" panose="02040503050406030204" pitchFamily="18" charset="0"/>
                      </a:rPr>
                      <m:t>𝑇</m:t>
                    </m:r>
                    <m:r>
                      <a:rPr lang="en-IN" b="0" i="1" smtClean="0">
                        <a:latin typeface="Cambria Math" panose="02040503050406030204" pitchFamily="18" charset="0"/>
                      </a:rPr>
                      <m:t> =</m:t>
                    </m:r>
                    <m:r>
                      <a:rPr lang="en-IN" b="0" i="1" smtClean="0">
                        <a:latin typeface="Cambria Math" panose="02040503050406030204" pitchFamily="18" charset="0"/>
                      </a:rPr>
                      <m:t>𝐴𝑏𝑠𝑜𝑙𝑢𝑡𝑒</m:t>
                    </m:r>
                    <m:r>
                      <a:rPr lang="en-IN" b="0" i="1" smtClean="0">
                        <a:latin typeface="Cambria Math" panose="02040503050406030204" pitchFamily="18" charset="0"/>
                      </a:rPr>
                      <m:t> </m:t>
                    </m:r>
                    <m:r>
                      <a:rPr lang="en-IN" b="0" i="1" smtClean="0">
                        <a:latin typeface="Cambria Math" panose="02040503050406030204" pitchFamily="18" charset="0"/>
                      </a:rPr>
                      <m:t>𝑡𝑒𝑚𝑝𝑒𝑟𝑎𝑡𝑢𝑟𝑒</m:t>
                    </m:r>
                  </m:oMath>
                </a14:m>
                <a:r>
                  <a:rPr lang="en-IN" b="0" dirty="0"/>
                  <a:t> </a:t>
                </a:r>
              </a:p>
            </p:txBody>
          </p:sp>
        </mc:Choice>
        <mc:Fallback xmlns="">
          <p:sp>
            <p:nvSpPr>
              <p:cNvPr id="7" name="TextBox 6">
                <a:extLst>
                  <a:ext uri="{FF2B5EF4-FFF2-40B4-BE49-F238E27FC236}">
                    <a16:creationId xmlns:a16="http://schemas.microsoft.com/office/drawing/2014/main" id="{BFA9A320-1C61-4226-99F9-C5B3D35DF7B6}"/>
                  </a:ext>
                </a:extLst>
              </p:cNvPr>
              <p:cNvSpPr txBox="1">
                <a:spLocks noRot="1" noChangeAspect="1" noMove="1" noResize="1" noEditPoints="1" noAdjustHandles="1" noChangeArrowheads="1" noChangeShapeType="1" noTextEdit="1"/>
              </p:cNvSpPr>
              <p:nvPr/>
            </p:nvSpPr>
            <p:spPr>
              <a:xfrm>
                <a:off x="3711386" y="3321231"/>
                <a:ext cx="5791200" cy="2376676"/>
              </a:xfrm>
              <a:prstGeom prst="rect">
                <a:avLst/>
              </a:prstGeom>
              <a:blipFill>
                <a:blip r:embed="rId2"/>
                <a:stretch>
                  <a:fillRect l="-947" b="-1282"/>
                </a:stretch>
              </a:blipFill>
            </p:spPr>
            <p:txBody>
              <a:bodyPr/>
              <a:lstStyle/>
              <a:p>
                <a:r>
                  <a:rPr lang="en-IN">
                    <a:noFill/>
                  </a:rPr>
                  <a:t> </a:t>
                </a:r>
              </a:p>
            </p:txBody>
          </p:sp>
        </mc:Fallback>
      </mc:AlternateContent>
    </p:spTree>
    <p:extLst>
      <p:ext uri="{BB962C8B-B14F-4D97-AF65-F5344CB8AC3E}">
        <p14:creationId xmlns:p14="http://schemas.microsoft.com/office/powerpoint/2010/main" val="3920723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B7162AE-3054-4210-AE9F-81A450FE5C95}"/>
                  </a:ext>
                </a:extLst>
              </p:cNvPr>
              <p:cNvSpPr txBox="1"/>
              <p:nvPr/>
            </p:nvSpPr>
            <p:spPr>
              <a:xfrm>
                <a:off x="448235" y="582707"/>
                <a:ext cx="8032377" cy="2193229"/>
              </a:xfrm>
              <a:prstGeom prst="rect">
                <a:avLst/>
              </a:prstGeom>
              <a:noFill/>
            </p:spPr>
            <p:txBody>
              <a:bodyPr wrap="square" rtlCol="0">
                <a:spAutoFit/>
              </a:bodyPr>
              <a:lstStyle/>
              <a:p>
                <a:r>
                  <a:rPr lang="en-IN" dirty="0"/>
                  <a:t>The expression of conductivity </a:t>
                </a:r>
                <a14:m>
                  <m:oMath xmlns:m="http://schemas.openxmlformats.org/officeDocument/2006/math">
                    <m:r>
                      <a:rPr lang="en-IN" b="0" i="1" smtClean="0">
                        <a:latin typeface="Cambria Math" panose="02040503050406030204" pitchFamily="18" charset="0"/>
                      </a:rPr>
                      <m:t>𝜎</m:t>
                    </m:r>
                  </m:oMath>
                </a14:m>
                <a:r>
                  <a:rPr lang="en-IN" dirty="0"/>
                  <a:t> is given by</a:t>
                </a:r>
              </a:p>
              <a:p>
                <a:endParaRPr lang="en-IN" dirty="0"/>
              </a:p>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𝜎</m:t>
                      </m:r>
                      <m:r>
                        <a:rPr lang="en-IN" b="0" i="1" smtClean="0">
                          <a:latin typeface="Cambria Math" panose="02040503050406030204" pitchFamily="18" charset="0"/>
                        </a:rPr>
                        <m:t>=</m:t>
                      </m:r>
                      <m:r>
                        <a:rPr lang="en-IN" b="0" i="1" smtClean="0">
                          <a:latin typeface="Cambria Math" panose="02040503050406030204" pitchFamily="18" charset="0"/>
                        </a:rPr>
                        <m:t>𝐴</m:t>
                      </m:r>
                      <m:func>
                        <m:funcPr>
                          <m:ctrlPr>
                            <a:rPr lang="en-IN" b="0" i="1" smtClean="0">
                              <a:latin typeface="Cambria Math" panose="02040503050406030204" pitchFamily="18" charset="0"/>
                            </a:rPr>
                          </m:ctrlPr>
                        </m:funcPr>
                        <m:fName>
                          <m:r>
                            <m:rPr>
                              <m:sty m:val="p"/>
                            </m:rPr>
                            <a:rPr lang="en-IN" b="0" i="0" smtClean="0">
                              <a:latin typeface="Cambria Math" panose="02040503050406030204" pitchFamily="18" charset="0"/>
                            </a:rPr>
                            <m:t>exp</m:t>
                          </m:r>
                        </m:fName>
                        <m:e>
                          <m:d>
                            <m:dPr>
                              <m:ctrlPr>
                                <a:rPr lang="en-IN" b="0" i="1" smtClean="0">
                                  <a:latin typeface="Cambria Math" panose="02040503050406030204" pitchFamily="18" charset="0"/>
                                </a:rPr>
                              </m:ctrlPr>
                            </m:dPr>
                            <m:e>
                              <m:f>
                                <m:fPr>
                                  <m:ctrlPr>
                                    <a:rPr lang="en-IN" b="0" i="1" smtClean="0">
                                      <a:latin typeface="Cambria Math" panose="02040503050406030204" pitchFamily="18" charset="0"/>
                                    </a:rPr>
                                  </m:ctrlPr>
                                </m:fPr>
                                <m:num>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𝑚</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𝜙</m:t>
                                      </m:r>
                                    </m:num>
                                    <m:den>
                                      <m:r>
                                        <a:rPr lang="en-IN" b="0" i="1" smtClean="0">
                                          <a:latin typeface="Cambria Math" panose="02040503050406030204" pitchFamily="18" charset="0"/>
                                        </a:rPr>
                                        <m:t>2</m:t>
                                      </m:r>
                                    </m:den>
                                  </m:f>
                                  <m:r>
                                    <a:rPr lang="en-IN" b="0" i="1" smtClean="0">
                                      <a:latin typeface="Cambria Math" panose="02040503050406030204" pitchFamily="18" charset="0"/>
                                    </a:rPr>
                                    <m:t> </m:t>
                                  </m:r>
                                </m:num>
                                <m:den>
                                  <m:r>
                                    <a:rPr lang="en-IN" b="0" i="1" smtClean="0">
                                      <a:latin typeface="Cambria Math" panose="02040503050406030204" pitchFamily="18" charset="0"/>
                                    </a:rPr>
                                    <m:t>𝑘𝑇</m:t>
                                  </m:r>
                                </m:den>
                              </m:f>
                            </m:e>
                          </m:d>
                          <m:r>
                            <a:rPr lang="en-IN" b="0" i="1" smtClean="0">
                              <a:latin typeface="Cambria Math" panose="02040503050406030204" pitchFamily="18" charset="0"/>
                            </a:rPr>
                            <m:t> </m:t>
                          </m:r>
                        </m:e>
                      </m:func>
                    </m:oMath>
                  </m:oMathPara>
                </a14:m>
                <a:endParaRPr lang="en-IN" dirty="0"/>
              </a:p>
              <a:p>
                <a:r>
                  <a:rPr lang="en-IN" dirty="0"/>
                  <a:t>Where,</a:t>
                </a:r>
              </a:p>
              <a:p>
                <a14:m>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rPr>
                      <m:t>=</m:t>
                    </m:r>
                    <m:r>
                      <a:rPr lang="en-IN" b="0" i="1" smtClean="0">
                        <a:latin typeface="Cambria Math" panose="02040503050406030204" pitchFamily="18" charset="0"/>
                      </a:rPr>
                      <m:t>𝑎</m:t>
                    </m:r>
                    <m:r>
                      <a:rPr lang="en-IN" b="0" i="1" smtClean="0">
                        <a:latin typeface="Cambria Math" panose="02040503050406030204" pitchFamily="18" charset="0"/>
                      </a:rPr>
                      <m:t> </m:t>
                    </m:r>
                    <m:r>
                      <a:rPr lang="en-IN" b="0" i="1" smtClean="0">
                        <a:latin typeface="Cambria Math" panose="02040503050406030204" pitchFamily="18" charset="0"/>
                      </a:rPr>
                      <m:t>𝑐𝑜𝑛𝑠𝑡𝑎𝑛𝑡</m:t>
                    </m:r>
                    <m:r>
                      <a:rPr lang="en-IN" b="0" i="1" smtClean="0">
                        <a:latin typeface="Cambria Math" panose="02040503050406030204" pitchFamily="18" charset="0"/>
                      </a:rPr>
                      <m:t> </m:t>
                    </m:r>
                    <m:r>
                      <a:rPr lang="en-IN" b="0" i="1" smtClean="0">
                        <a:latin typeface="Cambria Math" panose="02040503050406030204" pitchFamily="18" charset="0"/>
                      </a:rPr>
                      <m:t>𝑓𝑜𝑟</m:t>
                    </m:r>
                    <m:r>
                      <a:rPr lang="en-IN" b="0" i="1" smtClean="0">
                        <a:latin typeface="Cambria Math" panose="02040503050406030204" pitchFamily="18" charset="0"/>
                      </a:rPr>
                      <m:t> </m:t>
                    </m:r>
                    <m:r>
                      <a:rPr lang="en-IN" b="0" i="1" smtClean="0">
                        <a:latin typeface="Cambria Math" panose="02040503050406030204" pitchFamily="18" charset="0"/>
                      </a:rPr>
                      <m:t>𝑝𝑎𝑟𝑡𝑖𝑐𝑢𝑙𝑎𝑟</m:t>
                    </m:r>
                    <m:r>
                      <a:rPr lang="en-IN" b="0" i="1" smtClean="0">
                        <a:latin typeface="Cambria Math" panose="02040503050406030204" pitchFamily="18" charset="0"/>
                      </a:rPr>
                      <m:t> </m:t>
                    </m:r>
                    <m:r>
                      <a:rPr lang="en-IN" b="0" i="1" smtClean="0">
                        <a:latin typeface="Cambria Math" panose="02040503050406030204" pitchFamily="18" charset="0"/>
                      </a:rPr>
                      <m:t>𝑐𝑟𝑦𝑠𝑡𝑎𝑙</m:t>
                    </m:r>
                  </m:oMath>
                </a14:m>
                <a:r>
                  <a:rPr lang="en-IN" dirty="0"/>
                  <a:t> </a:t>
                </a:r>
              </a:p>
              <a:p>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𝐸</m:t>
                        </m:r>
                      </m:e>
                      <m:sub>
                        <m:r>
                          <a:rPr lang="en-IN" b="0" i="1" smtClean="0">
                            <a:latin typeface="Cambria Math" panose="02040503050406030204" pitchFamily="18" charset="0"/>
                          </a:rPr>
                          <m:t>𝑚</m:t>
                        </m:r>
                      </m:sub>
                    </m:sSub>
                    <m:r>
                      <a:rPr lang="en-IN" b="0" i="1" smtClean="0">
                        <a:latin typeface="Cambria Math" panose="02040503050406030204" pitchFamily="18" charset="0"/>
                      </a:rPr>
                      <m:t>=</m:t>
                    </m:r>
                    <m:r>
                      <a:rPr lang="en-IN" b="0" i="1" smtClean="0">
                        <a:latin typeface="Cambria Math" panose="02040503050406030204" pitchFamily="18" charset="0"/>
                      </a:rPr>
                      <m:t>𝐴𝑐𝑡𝑖𝑣𝑎𝑡𝑖𝑜𝑛</m:t>
                    </m:r>
                    <m:r>
                      <a:rPr lang="en-IN" b="0" i="1" smtClean="0">
                        <a:latin typeface="Cambria Math" panose="02040503050406030204" pitchFamily="18" charset="0"/>
                      </a:rPr>
                      <m:t> </m:t>
                    </m:r>
                    <m:r>
                      <a:rPr lang="en-IN" b="0" i="1" smtClean="0">
                        <a:latin typeface="Cambria Math" panose="02040503050406030204" pitchFamily="18" charset="0"/>
                      </a:rPr>
                      <m:t>𝑒𝑛𝑒𝑟𝑔𝑦</m:t>
                    </m:r>
                    <m:r>
                      <a:rPr lang="en-IN" b="0" i="1" smtClean="0">
                        <a:latin typeface="Cambria Math" panose="02040503050406030204" pitchFamily="18" charset="0"/>
                      </a:rPr>
                      <m:t> </m:t>
                    </m:r>
                    <m:r>
                      <a:rPr lang="en-IN" b="0" i="1" smtClean="0">
                        <a:latin typeface="Cambria Math" panose="02040503050406030204" pitchFamily="18" charset="0"/>
                      </a:rPr>
                      <m:t>𝑜𝑓</m:t>
                    </m:r>
                    <m:r>
                      <a:rPr lang="en-IN" b="0" i="1" smtClean="0">
                        <a:latin typeface="Cambria Math" panose="02040503050406030204" pitchFamily="18" charset="0"/>
                      </a:rPr>
                      <m:t> </m:t>
                    </m:r>
                    <m:r>
                      <a:rPr lang="en-IN" b="0" i="1" smtClean="0">
                        <a:latin typeface="Cambria Math" panose="02040503050406030204" pitchFamily="18" charset="0"/>
                      </a:rPr>
                      <m:t>𝑣𝑎𝑐𝑎𝑛𝑐𝑖𝑒𝑠</m:t>
                    </m:r>
                    <m:r>
                      <a:rPr lang="en-IN" b="0" i="1" smtClean="0">
                        <a:latin typeface="Cambria Math" panose="02040503050406030204" pitchFamily="18" charset="0"/>
                      </a:rPr>
                      <m:t> </m:t>
                    </m:r>
                    <m:r>
                      <a:rPr lang="en-IN" b="0" i="1" smtClean="0">
                        <a:latin typeface="Cambria Math" panose="02040503050406030204" pitchFamily="18" charset="0"/>
                      </a:rPr>
                      <m:t>𝑝𝑎𝑖𝑟</m:t>
                    </m:r>
                  </m:oMath>
                </a14:m>
                <a:r>
                  <a:rPr lang="en-IN" dirty="0"/>
                  <a:t> </a:t>
                </a:r>
              </a:p>
            </p:txBody>
          </p:sp>
        </mc:Choice>
        <mc:Fallback xmlns="">
          <p:sp>
            <p:nvSpPr>
              <p:cNvPr id="4" name="TextBox 3">
                <a:extLst>
                  <a:ext uri="{FF2B5EF4-FFF2-40B4-BE49-F238E27FC236}">
                    <a16:creationId xmlns:a16="http://schemas.microsoft.com/office/drawing/2014/main" id="{2B7162AE-3054-4210-AE9F-81A450FE5C95}"/>
                  </a:ext>
                </a:extLst>
              </p:cNvPr>
              <p:cNvSpPr txBox="1">
                <a:spLocks noRot="1" noChangeAspect="1" noMove="1" noResize="1" noEditPoints="1" noAdjustHandles="1" noChangeArrowheads="1" noChangeShapeType="1" noTextEdit="1"/>
              </p:cNvSpPr>
              <p:nvPr/>
            </p:nvSpPr>
            <p:spPr>
              <a:xfrm>
                <a:off x="448235" y="582707"/>
                <a:ext cx="8032377" cy="2193229"/>
              </a:xfrm>
              <a:prstGeom prst="rect">
                <a:avLst/>
              </a:prstGeom>
              <a:blipFill>
                <a:blip r:embed="rId2"/>
                <a:stretch>
                  <a:fillRect l="-683" t="-1671" b="-1950"/>
                </a:stretch>
              </a:blipFill>
            </p:spPr>
            <p:txBody>
              <a:bodyPr/>
              <a:lstStyle/>
              <a:p>
                <a:r>
                  <a:rPr lang="en-IN">
                    <a:noFill/>
                  </a:rPr>
                  <a:t> </a:t>
                </a:r>
              </a:p>
            </p:txBody>
          </p:sp>
        </mc:Fallback>
      </mc:AlternateContent>
      <p:sp>
        <p:nvSpPr>
          <p:cNvPr id="6" name="TextBox 5">
            <a:extLst>
              <a:ext uri="{FF2B5EF4-FFF2-40B4-BE49-F238E27FC236}">
                <a16:creationId xmlns:a16="http://schemas.microsoft.com/office/drawing/2014/main" id="{707550B9-6A98-4B2F-8DB6-0FBDB137BFC9}"/>
              </a:ext>
            </a:extLst>
          </p:cNvPr>
          <p:cNvSpPr txBox="1"/>
          <p:nvPr/>
        </p:nvSpPr>
        <p:spPr>
          <a:xfrm>
            <a:off x="0" y="2772143"/>
            <a:ext cx="12192000" cy="369332"/>
          </a:xfrm>
          <a:prstGeom prst="rect">
            <a:avLst/>
          </a:prstGeom>
          <a:solidFill>
            <a:schemeClr val="accent6">
              <a:lumMod val="20000"/>
              <a:lumOff val="80000"/>
            </a:schemeClr>
          </a:solidFill>
          <a:ln>
            <a:solidFill>
              <a:srgbClr val="002060"/>
            </a:solidFill>
          </a:ln>
        </p:spPr>
        <p:txBody>
          <a:bodyPr wrap="square">
            <a:spAutoFit/>
          </a:bodyPr>
          <a:lstStyle/>
          <a:p>
            <a:pPr algn="ctr"/>
            <a:r>
              <a:rPr lang="en-IN" b="1" dirty="0">
                <a:solidFill>
                  <a:srgbClr val="002060"/>
                </a:solidFill>
              </a:rPr>
              <a:t>Resistivity of Zirconia</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87C5C4F-9AE3-432C-9FE8-53E13D5A18FA}"/>
                  </a:ext>
                </a:extLst>
              </p:cNvPr>
              <p:cNvSpPr txBox="1"/>
              <p:nvPr/>
            </p:nvSpPr>
            <p:spPr>
              <a:xfrm>
                <a:off x="448235" y="3197717"/>
                <a:ext cx="11295530" cy="3139321"/>
              </a:xfrm>
              <a:prstGeom prst="rect">
                <a:avLst/>
              </a:prstGeom>
              <a:noFill/>
            </p:spPr>
            <p:txBody>
              <a:bodyPr wrap="square">
                <a:spAutoFit/>
              </a:bodyPr>
              <a:lstStyle/>
              <a:p>
                <a:r>
                  <a:rPr lang="en-US" dirty="0"/>
                  <a:t>Zirconia is very important ceramic having wide application as refectories material like as  insulator, abrasive enamel jeweler, electronics sensor. It has high melting point (</a:t>
                </a:r>
                <a14:m>
                  <m:oMath xmlns:m="http://schemas.openxmlformats.org/officeDocument/2006/math">
                    <m:r>
                      <a:rPr lang="en-IN" b="0" i="1" smtClean="0">
                        <a:latin typeface="Cambria Math" panose="02040503050406030204" pitchFamily="18" charset="0"/>
                      </a:rPr>
                      <m:t>2715 °</m:t>
                    </m:r>
                    <m:r>
                      <a:rPr lang="en-IN" b="0" i="1" smtClean="0">
                        <a:latin typeface="Cambria Math" panose="02040503050406030204" pitchFamily="18" charset="0"/>
                      </a:rPr>
                      <m:t>𝐶</m:t>
                    </m:r>
                  </m:oMath>
                </a14:m>
                <a:r>
                  <a:rPr lang="en-US" dirty="0"/>
                  <a:t> ), low thermal conductivity high fracture toughness  high hardness  high wear resistance, and it is chemically very  inert . the electrical conductivity  in zirconia is predominantly an ionic conduction process that occurs above </a:t>
                </a:r>
                <a14:m>
                  <m:oMath xmlns:m="http://schemas.openxmlformats.org/officeDocument/2006/math">
                    <m:r>
                      <a:rPr lang="en-IN" b="0" i="1" smtClean="0">
                        <a:latin typeface="Cambria Math" panose="02040503050406030204" pitchFamily="18" charset="0"/>
                      </a:rPr>
                      <m:t>600 °</m:t>
                    </m:r>
                    <m:r>
                      <a:rPr lang="en-IN" b="0" i="1" smtClean="0">
                        <a:latin typeface="Cambria Math" panose="02040503050406030204" pitchFamily="18" charset="0"/>
                      </a:rPr>
                      <m:t>𝐶</m:t>
                    </m:r>
                  </m:oMath>
                </a14:m>
                <a:r>
                  <a:rPr lang="en-US" dirty="0"/>
                  <a:t>.</a:t>
                </a:r>
              </a:p>
              <a:p>
                <a:r>
                  <a:rPr lang="en-US" dirty="0"/>
                  <a:t>Zirconia is usually used </a:t>
                </a:r>
                <a:r>
                  <a:rPr lang="en-US" dirty="0" err="1"/>
                  <a:t>Calcia</a:t>
                </a:r>
                <a:r>
                  <a:rPr lang="en-US" dirty="0"/>
                  <a:t> stabilized zirconia or Yttria stabilized Zirconia. The addition of either </a:t>
                </a:r>
                <a:r>
                  <a:rPr lang="en-US" dirty="0" err="1"/>
                  <a:t>Calcia</a:t>
                </a:r>
                <a:r>
                  <a:rPr lang="en-US" dirty="0"/>
                  <a:t> or yttria to it result in defect  represent by following equation respectively:</a:t>
                </a:r>
              </a:p>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𝐶𝑎𝑂</m:t>
                      </m:r>
                      <m:r>
                        <a:rPr lang="en-IN" b="0" i="1" smtClean="0">
                          <a:latin typeface="Cambria Math" panose="02040503050406030204" pitchFamily="18" charset="0"/>
                        </a:rPr>
                        <m:t> </m:t>
                      </m:r>
                      <m:d>
                        <m:dPr>
                          <m:ctrlPr>
                            <a:rPr lang="en-IN" b="0" i="1" smtClean="0">
                              <a:latin typeface="Cambria Math" panose="02040503050406030204" pitchFamily="18" charset="0"/>
                            </a:rPr>
                          </m:ctrlPr>
                        </m:dPr>
                        <m:e>
                          <m:r>
                            <a:rPr lang="en-IN" b="0" i="1" smtClean="0">
                              <a:latin typeface="Cambria Math" panose="02040503050406030204" pitchFamily="18" charset="0"/>
                            </a:rPr>
                            <m:t>𝑠</m:t>
                          </m:r>
                        </m:e>
                      </m:d>
                      <m:r>
                        <a:rPr lang="en-IN" b="0" i="1" smtClean="0">
                          <a:latin typeface="Cambria Math" panose="02040503050406030204" pitchFamily="18" charset="0"/>
                        </a:rPr>
                        <m:t> </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𝐶</m:t>
                      </m:r>
                      <m:sSubSup>
                        <m:sSubSupPr>
                          <m:ctrlPr>
                            <a:rPr lang="en-IN" b="0" i="1" smtClean="0">
                              <a:latin typeface="Cambria Math" panose="02040503050406030204" pitchFamily="18" charset="0"/>
                              <a:ea typeface="Cambria Math" panose="02040503050406030204" pitchFamily="18" charset="0"/>
                            </a:rPr>
                          </m:ctrlPr>
                        </m:sSubSupPr>
                        <m:e>
                          <m:r>
                            <a:rPr lang="en-IN" b="0" i="1" smtClean="0">
                              <a:latin typeface="Cambria Math" panose="02040503050406030204" pitchFamily="18" charset="0"/>
                              <a:ea typeface="Cambria Math" panose="02040503050406030204" pitchFamily="18" charset="0"/>
                            </a:rPr>
                            <m:t>𝑎</m:t>
                          </m:r>
                        </m:e>
                        <m:sub>
                          <m:r>
                            <a:rPr lang="en-IN" b="0" i="1" smtClean="0">
                              <a:latin typeface="Cambria Math" panose="02040503050406030204" pitchFamily="18" charset="0"/>
                              <a:ea typeface="Cambria Math" panose="02040503050406030204" pitchFamily="18" charset="0"/>
                            </a:rPr>
                            <m:t>𝑍𝑟</m:t>
                          </m:r>
                        </m:sub>
                        <m:sup>
                          <m:r>
                            <a:rPr lang="en-IN" b="0" i="1" smtClean="0">
                              <a:latin typeface="Cambria Math" panose="02040503050406030204" pitchFamily="18" charset="0"/>
                              <a:ea typeface="Cambria Math" panose="02040503050406030204" pitchFamily="18" charset="0"/>
                            </a:rPr>
                            <m:t>′′</m:t>
                          </m:r>
                        </m:sup>
                      </m:sSubSup>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𝑂</m:t>
                          </m:r>
                        </m:e>
                        <m:sub>
                          <m:r>
                            <a:rPr lang="en-IN" b="0" i="1" smtClean="0">
                              <a:latin typeface="Cambria Math" panose="02040503050406030204" pitchFamily="18" charset="0"/>
                              <a:ea typeface="Cambria Math" panose="02040503050406030204" pitchFamily="18" charset="0"/>
                            </a:rPr>
                            <m:t>𝑜</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𝑉</m:t>
                          </m:r>
                        </m:e>
                        <m:sub>
                          <m:acc>
                            <m:accPr>
                              <m:chr m:val="̈"/>
                              <m:ctrlPr>
                                <a:rPr lang="en-IN" b="0" i="1" smtClean="0">
                                  <a:latin typeface="Cambria Math" panose="02040503050406030204" pitchFamily="18" charset="0"/>
                                  <a:ea typeface="Cambria Math" panose="02040503050406030204" pitchFamily="18" charset="0"/>
                                </a:rPr>
                              </m:ctrlPr>
                            </m:accPr>
                            <m:e>
                              <m:r>
                                <a:rPr lang="en-IN" b="0" i="1" smtClean="0">
                                  <a:latin typeface="Cambria Math" panose="02040503050406030204" pitchFamily="18" charset="0"/>
                                  <a:ea typeface="Cambria Math" panose="02040503050406030204" pitchFamily="18" charset="0"/>
                                </a:rPr>
                                <m:t>𝑜</m:t>
                              </m:r>
                            </m:e>
                          </m:acc>
                        </m:sub>
                      </m:sSub>
                    </m:oMath>
                  </m:oMathPara>
                </a14:m>
                <a:endParaRPr lang="en-IN"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𝑌</m:t>
                          </m:r>
                        </m:e>
                        <m:sub>
                          <m:r>
                            <a:rPr lang="en-IN" b="0" i="1" smtClean="0">
                              <a:latin typeface="Cambria Math" panose="02040503050406030204" pitchFamily="18" charset="0"/>
                            </a:rPr>
                            <m:t>2</m:t>
                          </m:r>
                        </m:sub>
                      </m:sSub>
                      <m:sSub>
                        <m:sSubPr>
                          <m:ctrlPr>
                            <a:rPr lang="en-IN" b="0" i="1" smtClean="0">
                              <a:latin typeface="Cambria Math" panose="02040503050406030204" pitchFamily="18" charset="0"/>
                            </a:rPr>
                          </m:ctrlPr>
                        </m:sSubPr>
                        <m:e>
                          <m:r>
                            <a:rPr lang="en-IN" b="0" i="1" smtClean="0">
                              <a:latin typeface="Cambria Math" panose="02040503050406030204" pitchFamily="18" charset="0"/>
                            </a:rPr>
                            <m:t>𝑂</m:t>
                          </m:r>
                        </m:e>
                        <m:sub>
                          <m:r>
                            <a:rPr lang="en-IN" b="0" i="1" smtClean="0">
                              <a:latin typeface="Cambria Math" panose="02040503050406030204" pitchFamily="18" charset="0"/>
                            </a:rPr>
                            <m:t>3</m:t>
                          </m:r>
                        </m:sub>
                      </m:sSub>
                      <m:d>
                        <m:dPr>
                          <m:ctrlPr>
                            <a:rPr lang="en-IN" b="0" i="1" smtClean="0">
                              <a:latin typeface="Cambria Math" panose="02040503050406030204" pitchFamily="18" charset="0"/>
                            </a:rPr>
                          </m:ctrlPr>
                        </m:dPr>
                        <m:e>
                          <m:r>
                            <a:rPr lang="en-IN" b="0" i="1" smtClean="0">
                              <a:latin typeface="Cambria Math" panose="02040503050406030204" pitchFamily="18" charset="0"/>
                            </a:rPr>
                            <m:t>𝑠</m:t>
                          </m:r>
                        </m:e>
                      </m:d>
                      <m:r>
                        <a:rPr lang="en-IN" b="0" i="1" smtClean="0">
                          <a:latin typeface="Cambria Math" panose="02040503050406030204" pitchFamily="18" charset="0"/>
                        </a:rPr>
                        <m:t> </m:t>
                      </m:r>
                      <m:r>
                        <a:rPr lang="en-IN" b="0" i="1" smtClean="0">
                          <a:latin typeface="Cambria Math" panose="02040503050406030204" pitchFamily="18" charset="0"/>
                        </a:rPr>
                        <m:t>↔</m:t>
                      </m:r>
                      <m:r>
                        <a:rPr lang="en-IN" b="0" i="1" smtClean="0">
                          <a:latin typeface="Cambria Math" panose="02040503050406030204" pitchFamily="18" charset="0"/>
                        </a:rPr>
                        <m:t>2</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𝑌</m:t>
                          </m:r>
                        </m:e>
                        <m:sub>
                          <m:r>
                            <a:rPr lang="en-IN" b="0" i="1" smtClean="0">
                              <a:latin typeface="Cambria Math" panose="02040503050406030204" pitchFamily="18" charset="0"/>
                            </a:rPr>
                            <m:t>𝑍𝑟</m:t>
                          </m:r>
                        </m:sub>
                        <m:sup>
                          <m:r>
                            <a:rPr lang="en-IN" b="0" i="1" smtClean="0">
                              <a:latin typeface="Cambria Math" panose="02040503050406030204" pitchFamily="18" charset="0"/>
                            </a:rPr>
                            <m:t>′</m:t>
                          </m:r>
                        </m:sup>
                      </m:sSubSup>
                      <m:r>
                        <a:rPr lang="en-IN" b="0" i="1" smtClean="0">
                          <a:latin typeface="Cambria Math" panose="02040503050406030204" pitchFamily="18" charset="0"/>
                        </a:rPr>
                        <m:t>+3</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𝑂</m:t>
                          </m:r>
                        </m:e>
                        <m:sub>
                          <m:r>
                            <a:rPr lang="en-IN" b="0" i="1" smtClean="0">
                              <a:latin typeface="Cambria Math" panose="02040503050406030204" pitchFamily="18" charset="0"/>
                            </a:rPr>
                            <m:t>𝑜</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𝑉</m:t>
                          </m:r>
                        </m:e>
                        <m:sub>
                          <m:acc>
                            <m:accPr>
                              <m:chr m:val="̈"/>
                              <m:ctrlPr>
                                <a:rPr lang="en-IN" b="0" i="1" smtClean="0">
                                  <a:latin typeface="Cambria Math" panose="02040503050406030204" pitchFamily="18" charset="0"/>
                                  <a:ea typeface="Cambria Math" panose="02040503050406030204" pitchFamily="18" charset="0"/>
                                </a:rPr>
                              </m:ctrlPr>
                            </m:accPr>
                            <m:e>
                              <m:r>
                                <a:rPr lang="en-IN" b="0" i="1" smtClean="0">
                                  <a:latin typeface="Cambria Math" panose="02040503050406030204" pitchFamily="18" charset="0"/>
                                  <a:ea typeface="Cambria Math" panose="02040503050406030204" pitchFamily="18" charset="0"/>
                                </a:rPr>
                                <m:t>𝑜</m:t>
                              </m:r>
                            </m:e>
                          </m:acc>
                        </m:sub>
                      </m:sSub>
                    </m:oMath>
                  </m:oMathPara>
                </a14:m>
                <a:endParaRPr lang="en-IN" b="0" dirty="0">
                  <a:ea typeface="Cambria Math" panose="02040503050406030204" pitchFamily="18" charset="0"/>
                </a:endParaRPr>
              </a:p>
              <a:p>
                <a:r>
                  <a:rPr lang="en-IN" dirty="0">
                    <a:ea typeface="Cambria Math" panose="02040503050406030204" pitchFamily="18" charset="0"/>
                  </a:rPr>
                  <a:t>The </a:t>
                </a:r>
                <a:r>
                  <a:rPr lang="en-US" dirty="0">
                    <a:ea typeface="Cambria Math" panose="02040503050406030204" pitchFamily="18" charset="0"/>
                  </a:rPr>
                  <a:t>Excess electron may not remain localized  at the vacant site(</a:t>
                </a:r>
                <a14:m>
                  <m:oMath xmlns:m="http://schemas.openxmlformats.org/officeDocument/2006/math">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𝑉</m:t>
                        </m:r>
                      </m:e>
                      <m:sub>
                        <m:acc>
                          <m:accPr>
                            <m:chr m:val="̈"/>
                            <m:ctrlPr>
                              <a:rPr lang="en-IN" b="0" i="1" smtClean="0">
                                <a:latin typeface="Cambria Math" panose="02040503050406030204" pitchFamily="18" charset="0"/>
                                <a:ea typeface="Cambria Math" panose="02040503050406030204" pitchFamily="18" charset="0"/>
                              </a:rPr>
                            </m:ctrlPr>
                          </m:accPr>
                          <m:e>
                            <m:r>
                              <a:rPr lang="en-IN" b="0" i="1" smtClean="0">
                                <a:latin typeface="Cambria Math" panose="02040503050406030204" pitchFamily="18" charset="0"/>
                                <a:ea typeface="Cambria Math" panose="02040503050406030204" pitchFamily="18" charset="0"/>
                              </a:rPr>
                              <m:t>𝑜</m:t>
                            </m:r>
                          </m:e>
                        </m:acc>
                      </m:sub>
                    </m:sSub>
                  </m:oMath>
                </a14:m>
                <a:r>
                  <a:rPr lang="en-US" dirty="0">
                    <a:ea typeface="Cambria Math" panose="02040503050406030204" pitchFamily="18" charset="0"/>
                  </a:rPr>
                  <a:t>) and become separated giving rise to electron conduction represented as </a:t>
                </a:r>
              </a:p>
              <a:p>
                <a:pPr/>
                <a14:m>
                  <m:oMathPara xmlns:m="http://schemas.openxmlformats.org/officeDocument/2006/math">
                    <m:oMathParaPr>
                      <m:jc m:val="centerGroup"/>
                    </m:oMathParaPr>
                    <m:oMath xmlns:m="http://schemas.openxmlformats.org/officeDocument/2006/math">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𝑉</m:t>
                          </m:r>
                        </m:e>
                        <m:sub>
                          <m:acc>
                            <m:accPr>
                              <m:chr m:val="̈"/>
                              <m:ctrlPr>
                                <a:rPr lang="en-IN" b="0" i="1" smtClean="0">
                                  <a:latin typeface="Cambria Math" panose="02040503050406030204" pitchFamily="18" charset="0"/>
                                  <a:ea typeface="Cambria Math" panose="02040503050406030204" pitchFamily="18" charset="0"/>
                                </a:rPr>
                              </m:ctrlPr>
                            </m:accPr>
                            <m:e>
                              <m:r>
                                <a:rPr lang="en-IN" b="0" i="1" smtClean="0">
                                  <a:latin typeface="Cambria Math" panose="02040503050406030204" pitchFamily="18" charset="0"/>
                                  <a:ea typeface="Cambria Math" panose="02040503050406030204" pitchFamily="18" charset="0"/>
                                </a:rPr>
                                <m:t>𝑜</m:t>
                              </m:r>
                            </m:e>
                          </m:acc>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𝑉</m:t>
                          </m:r>
                        </m:e>
                        <m:sub>
                          <m:r>
                            <a:rPr lang="en-IN" b="0" i="1" smtClean="0">
                              <a:latin typeface="Cambria Math" panose="02040503050406030204" pitchFamily="18" charset="0"/>
                              <a:ea typeface="Cambria Math" panose="02040503050406030204" pitchFamily="18" charset="0"/>
                            </a:rPr>
                            <m:t>𝑜</m:t>
                          </m:r>
                        </m:sub>
                      </m:sSub>
                      <m:r>
                        <a:rPr lang="en-IN" b="0" i="1" smtClean="0">
                          <a:latin typeface="Cambria Math" panose="02040503050406030204" pitchFamily="18" charset="0"/>
                          <a:ea typeface="Cambria Math" panose="02040503050406030204" pitchFamily="18" charset="0"/>
                        </a:rPr>
                        <m:t>+</m:t>
                      </m:r>
                      <m:sSup>
                        <m:sSupPr>
                          <m:ctrlPr>
                            <a:rPr lang="en-IN" b="0" i="1" smtClean="0">
                              <a:latin typeface="Cambria Math" panose="02040503050406030204" pitchFamily="18" charset="0"/>
                              <a:ea typeface="Cambria Math" panose="02040503050406030204" pitchFamily="18" charset="0"/>
                            </a:rPr>
                          </m:ctrlPr>
                        </m:sSupPr>
                        <m:e>
                          <m:r>
                            <a:rPr lang="en-IN" b="0" i="1" smtClean="0">
                              <a:latin typeface="Cambria Math" panose="02040503050406030204" pitchFamily="18" charset="0"/>
                              <a:ea typeface="Cambria Math" panose="02040503050406030204" pitchFamily="18" charset="0"/>
                            </a:rPr>
                            <m:t>𝑒</m:t>
                          </m:r>
                        </m:e>
                        <m:sup>
                          <m:r>
                            <a:rPr lang="en-IN" b="0" i="1" smtClean="0">
                              <a:latin typeface="Cambria Math" panose="02040503050406030204" pitchFamily="18" charset="0"/>
                              <a:ea typeface="Cambria Math" panose="02040503050406030204" pitchFamily="18" charset="0"/>
                            </a:rPr>
                            <m:t>′′</m:t>
                          </m:r>
                        </m:sup>
                      </m:sSup>
                    </m:oMath>
                  </m:oMathPara>
                </a14:m>
                <a:endParaRPr lang="en-IN" b="0" dirty="0">
                  <a:ea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D87C5C4F-9AE3-432C-9FE8-53E13D5A18FA}"/>
                  </a:ext>
                </a:extLst>
              </p:cNvPr>
              <p:cNvSpPr txBox="1">
                <a:spLocks noRot="1" noChangeAspect="1" noMove="1" noResize="1" noEditPoints="1" noAdjustHandles="1" noChangeArrowheads="1" noChangeShapeType="1" noTextEdit="1"/>
              </p:cNvSpPr>
              <p:nvPr/>
            </p:nvSpPr>
            <p:spPr>
              <a:xfrm>
                <a:off x="448235" y="3197717"/>
                <a:ext cx="11295530" cy="3139321"/>
              </a:xfrm>
              <a:prstGeom prst="rect">
                <a:avLst/>
              </a:prstGeom>
              <a:blipFill>
                <a:blip r:embed="rId3"/>
                <a:stretch>
                  <a:fillRect l="-486" t="-1165"/>
                </a:stretch>
              </a:blipFill>
            </p:spPr>
            <p:txBody>
              <a:bodyPr/>
              <a:lstStyle/>
              <a:p>
                <a:r>
                  <a:rPr lang="en-IN">
                    <a:noFill/>
                  </a:rPr>
                  <a:t> </a:t>
                </a:r>
              </a:p>
            </p:txBody>
          </p:sp>
        </mc:Fallback>
      </mc:AlternateContent>
    </p:spTree>
    <p:extLst>
      <p:ext uri="{BB962C8B-B14F-4D97-AF65-F5344CB8AC3E}">
        <p14:creationId xmlns:p14="http://schemas.microsoft.com/office/powerpoint/2010/main" val="2297229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562434-FC9D-48F6-9613-368A03EE080A}"/>
              </a:ext>
            </a:extLst>
          </p:cNvPr>
          <p:cNvSpPr txBox="1"/>
          <p:nvPr/>
        </p:nvSpPr>
        <p:spPr>
          <a:xfrm>
            <a:off x="528918" y="626640"/>
            <a:ext cx="6096000" cy="523220"/>
          </a:xfrm>
          <a:prstGeom prst="rect">
            <a:avLst/>
          </a:prstGeom>
          <a:noFill/>
        </p:spPr>
        <p:txBody>
          <a:bodyPr wrap="square">
            <a:spAutoFit/>
          </a:bodyPr>
          <a:lstStyle/>
          <a:p>
            <a:r>
              <a:rPr lang="en-IN" sz="2800" b="1" dirty="0"/>
              <a:t>Methodology</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45CBB07-E53B-42F0-B85D-C124DA14EC50}"/>
                  </a:ext>
                </a:extLst>
              </p:cNvPr>
              <p:cNvSpPr txBox="1"/>
              <p:nvPr/>
            </p:nvSpPr>
            <p:spPr>
              <a:xfrm>
                <a:off x="528918" y="1149860"/>
                <a:ext cx="11134164" cy="5078313"/>
              </a:xfrm>
              <a:prstGeom prst="rect">
                <a:avLst/>
              </a:prstGeom>
              <a:noFill/>
            </p:spPr>
            <p:txBody>
              <a:bodyPr wrap="square">
                <a:spAutoFit/>
              </a:bodyPr>
              <a:lstStyle/>
              <a:p>
                <a:r>
                  <a:rPr lang="en-US" dirty="0"/>
                  <a:t>In this experiment, two experiment will be performed</a:t>
                </a:r>
              </a:p>
              <a:p>
                <a:pPr marL="342900" indent="-342900">
                  <a:buAutoNum type="alphaLcParenR"/>
                </a:pPr>
                <a:r>
                  <a:rPr lang="en-US" dirty="0"/>
                  <a:t>The resistivity  variation of  NaCl  with  temperature  and estimate the energy of vacancy migration and vacancy formation (in eV)</a:t>
                </a:r>
              </a:p>
              <a:p>
                <a:pPr marL="857250" lvl="1" indent="-400050">
                  <a:buFont typeface="+mj-lt"/>
                  <a:buAutoNum type="romanLcPeriod"/>
                </a:pPr>
                <a:r>
                  <a:rPr lang="en-US" dirty="0"/>
                  <a:t>Take Alumina Crucible, two mild steel plate and NaCl salt.</a:t>
                </a:r>
              </a:p>
              <a:p>
                <a:pPr marL="857250" lvl="1" indent="-400050">
                  <a:buFont typeface="+mj-lt"/>
                  <a:buAutoNum type="romanLcPeriod"/>
                </a:pPr>
                <a:r>
                  <a:rPr lang="en-US" dirty="0"/>
                  <a:t>Pour the salt into the crucible and mount the mild steel electrodes in the crucible.</a:t>
                </a:r>
              </a:p>
              <a:p>
                <a:pPr marL="857250" lvl="1" indent="-400050">
                  <a:buFont typeface="+mj-lt"/>
                  <a:buAutoNum type="romanLcPeriod"/>
                </a:pPr>
                <a:r>
                  <a:rPr lang="en-US" dirty="0"/>
                  <a:t>Insert the whole assembly in vertical furnace</a:t>
                </a:r>
              </a:p>
              <a:p>
                <a:pPr marL="857250" lvl="1" indent="-400050">
                  <a:buFont typeface="+mj-lt"/>
                  <a:buAutoNum type="romanLcPeriod"/>
                </a:pPr>
                <a:r>
                  <a:rPr lang="en-US" dirty="0"/>
                  <a:t>Fused (NaCl) salt in the crucible is heated to </a:t>
                </a:r>
                <a14:m>
                  <m:oMath xmlns:m="http://schemas.openxmlformats.org/officeDocument/2006/math">
                    <m:r>
                      <a:rPr lang="en-US" i="1" dirty="0" smtClean="0">
                        <a:latin typeface="Cambria Math" panose="02040503050406030204" pitchFamily="18" charset="0"/>
                      </a:rPr>
                      <m:t>700−750</m:t>
                    </m:r>
                    <m:r>
                      <a:rPr lang="en-IN" b="0" i="1" dirty="0" smtClean="0">
                        <a:latin typeface="Cambria Math" panose="02040503050406030204" pitchFamily="18" charset="0"/>
                      </a:rPr>
                      <m:t>°</m:t>
                    </m:r>
                    <m:r>
                      <a:rPr lang="en-IN" b="0" i="1" dirty="0" smtClean="0">
                        <a:latin typeface="Cambria Math" panose="02040503050406030204" pitchFamily="18" charset="0"/>
                      </a:rPr>
                      <m:t>𝐶</m:t>
                    </m:r>
                  </m:oMath>
                </a14:m>
                <a:r>
                  <a:rPr lang="en-US" dirty="0"/>
                  <a:t>  (below it’s melting point </a:t>
                </a:r>
                <a14:m>
                  <m:oMath xmlns:m="http://schemas.openxmlformats.org/officeDocument/2006/math">
                    <m:r>
                      <a:rPr lang="en-IN" b="0" i="1" smtClean="0">
                        <a:latin typeface="Cambria Math" panose="02040503050406030204" pitchFamily="18" charset="0"/>
                      </a:rPr>
                      <m:t>805°</m:t>
                    </m:r>
                    <m:r>
                      <a:rPr lang="en-IN" b="0" i="1" smtClean="0">
                        <a:latin typeface="Cambria Math" panose="02040503050406030204" pitchFamily="18" charset="0"/>
                      </a:rPr>
                      <m:t>𝐶</m:t>
                    </m:r>
                  </m:oMath>
                </a14:m>
                <a:r>
                  <a:rPr lang="en-US" dirty="0"/>
                  <a:t>).</a:t>
                </a:r>
              </a:p>
              <a:p>
                <a:pPr marL="857250" lvl="1" indent="-400050">
                  <a:buFont typeface="+mj-lt"/>
                  <a:buAutoNum type="romanLcPeriod"/>
                </a:pPr>
                <a:r>
                  <a:rPr lang="en-US" dirty="0"/>
                  <a:t>Cool the molten salt slowly to 450°C</a:t>
                </a:r>
              </a:p>
              <a:p>
                <a:pPr marL="857250" lvl="1" indent="-400050">
                  <a:buFont typeface="+mj-lt"/>
                  <a:buAutoNum type="romanLcPeriod"/>
                </a:pPr>
                <a:r>
                  <a:rPr lang="en-US" dirty="0"/>
                  <a:t>Measure the resistance of fused salt (NaCl) in </a:t>
                </a:r>
                <a:r>
                  <a:rPr lang="en-US" dirty="0" err="1"/>
                  <a:t>kΩ</a:t>
                </a:r>
                <a:r>
                  <a:rPr lang="en-US" dirty="0"/>
                  <a:t> with the LCR meter at the interval of </a:t>
                </a:r>
                <a14:m>
                  <m:oMath xmlns:m="http://schemas.openxmlformats.org/officeDocument/2006/math">
                    <m:r>
                      <a:rPr lang="en-US" i="1" dirty="0" smtClean="0">
                        <a:latin typeface="Cambria Math" panose="02040503050406030204" pitchFamily="18" charset="0"/>
                      </a:rPr>
                      <m:t>5°</m:t>
                    </m:r>
                    <m:r>
                      <a:rPr lang="en-US" i="1" dirty="0" smtClean="0">
                        <a:latin typeface="Cambria Math" panose="02040503050406030204" pitchFamily="18" charset="0"/>
                      </a:rPr>
                      <m:t>𝐶</m:t>
                    </m:r>
                  </m:oMath>
                </a14:m>
                <a:r>
                  <a:rPr lang="en-US" dirty="0"/>
                  <a:t> fall of the temperature.</a:t>
                </a:r>
              </a:p>
              <a:p>
                <a:pPr marL="342900" indent="-342900">
                  <a:buAutoNum type="alphaLcParenR"/>
                </a:pPr>
                <a:endParaRPr lang="en-US" dirty="0"/>
              </a:p>
              <a:p>
                <a:pPr marL="342900" indent="-342900">
                  <a:buAutoNum type="alphaLcParenR"/>
                </a:pPr>
                <a:r>
                  <a:rPr lang="en-US" dirty="0"/>
                  <a:t>To measure room temperature resistivity of Zirconia sample and report resistivity variation with temperature</a:t>
                </a:r>
              </a:p>
              <a:p>
                <a:pPr marL="857250" lvl="1" indent="-400050">
                  <a:buFont typeface="+mj-lt"/>
                  <a:buAutoNum type="romanLcPeriod"/>
                </a:pPr>
                <a:r>
                  <a:rPr lang="en-US" dirty="0"/>
                  <a:t>Measure dimension of sample diameter &amp; thickness and placed under the probe. There are two probe one is for the sample and another for Reference Temperature  detector ( RTD), placed it into the PID oven, and PID oven is connected from picometer, high voltage supply, and PID controller.  </a:t>
                </a:r>
              </a:p>
              <a:p>
                <a:pPr marL="857250" lvl="1" indent="-400050">
                  <a:buFont typeface="+mj-lt"/>
                  <a:buAutoNum type="romanLcPeriod"/>
                </a:pPr>
                <a:r>
                  <a:rPr lang="en-US" dirty="0"/>
                  <a:t>Before starting the experiment make sure current ,voltage should be adjusted to Zero.</a:t>
                </a:r>
              </a:p>
              <a:p>
                <a:pPr marL="857250" lvl="1" indent="-400050">
                  <a:buFont typeface="+mj-lt"/>
                  <a:buAutoNum type="romanLcPeriod"/>
                </a:pPr>
                <a:r>
                  <a:rPr lang="en-US" dirty="0"/>
                  <a:t> Take reading at constant voltage (100), at temperature of  </a:t>
                </a:r>
                <a14:m>
                  <m:oMath xmlns:m="http://schemas.openxmlformats.org/officeDocument/2006/math">
                    <m:r>
                      <a:rPr lang="en-US" i="1" dirty="0" smtClean="0">
                        <a:latin typeface="Cambria Math" panose="02040503050406030204" pitchFamily="18" charset="0"/>
                      </a:rPr>
                      <m:t>40°</m:t>
                    </m:r>
                    <m:r>
                      <a:rPr lang="en-IN" b="0" i="1" dirty="0" smtClean="0">
                        <a:latin typeface="Cambria Math" panose="02040503050406030204" pitchFamily="18" charset="0"/>
                      </a:rPr>
                      <m:t>𝐶</m:t>
                    </m:r>
                    <m:r>
                      <a:rPr lang="en-IN" b="0" i="1" dirty="0" smtClean="0">
                        <a:latin typeface="Cambria Math" panose="02040503050406030204" pitchFamily="18" charset="0"/>
                      </a:rPr>
                      <m:t>,60°</m:t>
                    </m:r>
                    <m:r>
                      <a:rPr lang="en-IN" b="0" i="1" dirty="0" smtClean="0">
                        <a:latin typeface="Cambria Math" panose="02040503050406030204" pitchFamily="18" charset="0"/>
                      </a:rPr>
                      <m:t>𝐶</m:t>
                    </m:r>
                    <m:r>
                      <a:rPr lang="en-IN" b="0" i="1" dirty="0" smtClean="0">
                        <a:latin typeface="Cambria Math" panose="02040503050406030204" pitchFamily="18" charset="0"/>
                      </a:rPr>
                      <m:t>,80°</m:t>
                    </m:r>
                    <m:r>
                      <a:rPr lang="en-IN" b="0" i="1" dirty="0" smtClean="0">
                        <a:latin typeface="Cambria Math" panose="02040503050406030204" pitchFamily="18" charset="0"/>
                      </a:rPr>
                      <m:t>𝐶</m:t>
                    </m:r>
                    <m:r>
                      <a:rPr lang="en-IN" b="0" i="1" dirty="0" smtClean="0">
                        <a:latin typeface="Cambria Math" panose="02040503050406030204" pitchFamily="18" charset="0"/>
                      </a:rPr>
                      <m:t>,100°</m:t>
                    </m:r>
                    <m:r>
                      <a:rPr lang="en-IN" b="0" i="1" dirty="0" smtClean="0">
                        <a:latin typeface="Cambria Math" panose="02040503050406030204" pitchFamily="18" charset="0"/>
                      </a:rPr>
                      <m:t>𝐶</m:t>
                    </m:r>
                    <m:r>
                      <a:rPr lang="en-IN" b="0" i="1" dirty="0" smtClean="0">
                        <a:latin typeface="Cambria Math" panose="02040503050406030204" pitchFamily="18" charset="0"/>
                      </a:rPr>
                      <m:t> </m:t>
                    </m:r>
                    <m:r>
                      <a:rPr lang="en-IN" b="0" i="1" dirty="0" smtClean="0">
                        <a:latin typeface="Cambria Math" panose="02040503050406030204" pitchFamily="18" charset="0"/>
                      </a:rPr>
                      <m:t>𝑎𝑛𝑑</m:t>
                    </m:r>
                    <m:r>
                      <a:rPr lang="en-IN" b="0" i="1" dirty="0" smtClean="0">
                        <a:latin typeface="Cambria Math" panose="02040503050406030204" pitchFamily="18" charset="0"/>
                      </a:rPr>
                      <m:t> 100°</m:t>
                    </m:r>
                    <m:r>
                      <a:rPr lang="en-IN" b="0" i="1" dirty="0" smtClean="0">
                        <a:latin typeface="Cambria Math" panose="02040503050406030204" pitchFamily="18" charset="0"/>
                      </a:rPr>
                      <m:t>𝐶</m:t>
                    </m:r>
                  </m:oMath>
                </a14:m>
                <a:endParaRPr lang="en-US" dirty="0"/>
              </a:p>
            </p:txBody>
          </p:sp>
        </mc:Choice>
        <mc:Fallback xmlns="">
          <p:sp>
            <p:nvSpPr>
              <p:cNvPr id="6" name="TextBox 5">
                <a:extLst>
                  <a:ext uri="{FF2B5EF4-FFF2-40B4-BE49-F238E27FC236}">
                    <a16:creationId xmlns:a16="http://schemas.microsoft.com/office/drawing/2014/main" id="{345CBB07-E53B-42F0-B85D-C124DA14EC50}"/>
                  </a:ext>
                </a:extLst>
              </p:cNvPr>
              <p:cNvSpPr txBox="1">
                <a:spLocks noRot="1" noChangeAspect="1" noMove="1" noResize="1" noEditPoints="1" noAdjustHandles="1" noChangeArrowheads="1" noChangeShapeType="1" noTextEdit="1"/>
              </p:cNvSpPr>
              <p:nvPr/>
            </p:nvSpPr>
            <p:spPr>
              <a:xfrm>
                <a:off x="528918" y="1149860"/>
                <a:ext cx="11134164" cy="5078313"/>
              </a:xfrm>
              <a:prstGeom prst="rect">
                <a:avLst/>
              </a:prstGeom>
              <a:blipFill>
                <a:blip r:embed="rId2"/>
                <a:stretch>
                  <a:fillRect l="-548" t="-720" r="-329" b="-1080"/>
                </a:stretch>
              </a:blipFill>
            </p:spPr>
            <p:txBody>
              <a:bodyPr/>
              <a:lstStyle/>
              <a:p>
                <a:r>
                  <a:rPr lang="en-IN">
                    <a:noFill/>
                  </a:rPr>
                  <a:t> </a:t>
                </a:r>
              </a:p>
            </p:txBody>
          </p:sp>
        </mc:Fallback>
      </mc:AlternateContent>
    </p:spTree>
    <p:extLst>
      <p:ext uri="{BB962C8B-B14F-4D97-AF65-F5344CB8AC3E}">
        <p14:creationId xmlns:p14="http://schemas.microsoft.com/office/powerpoint/2010/main" val="3366864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93B367-DB8E-4840-9497-8F15350AF0F5}"/>
              </a:ext>
            </a:extLst>
          </p:cNvPr>
          <p:cNvSpPr txBox="1"/>
          <p:nvPr/>
        </p:nvSpPr>
        <p:spPr>
          <a:xfrm>
            <a:off x="528918" y="626640"/>
            <a:ext cx="6096000" cy="523220"/>
          </a:xfrm>
          <a:prstGeom prst="rect">
            <a:avLst/>
          </a:prstGeom>
          <a:noFill/>
        </p:spPr>
        <p:txBody>
          <a:bodyPr wrap="square">
            <a:spAutoFit/>
          </a:bodyPr>
          <a:lstStyle/>
          <a:p>
            <a:r>
              <a:rPr lang="en-IN" sz="2800" b="1" dirty="0"/>
              <a:t>Experimental setup : Furnace</a:t>
            </a:r>
          </a:p>
        </p:txBody>
      </p:sp>
      <p:pic>
        <p:nvPicPr>
          <p:cNvPr id="5" name="Picture 4">
            <a:extLst>
              <a:ext uri="{FF2B5EF4-FFF2-40B4-BE49-F238E27FC236}">
                <a16:creationId xmlns:a16="http://schemas.microsoft.com/office/drawing/2014/main" id="{4A814F4D-0FF7-475C-B044-BEA9D1C3C9D2}"/>
              </a:ext>
            </a:extLst>
          </p:cNvPr>
          <p:cNvPicPr>
            <a:picLocks noChangeAspect="1"/>
          </p:cNvPicPr>
          <p:nvPr/>
        </p:nvPicPr>
        <p:blipFill>
          <a:blip r:embed="rId2"/>
          <a:stretch>
            <a:fillRect/>
          </a:stretch>
        </p:blipFill>
        <p:spPr>
          <a:xfrm>
            <a:off x="2745957" y="1250496"/>
            <a:ext cx="6700085" cy="4980864"/>
          </a:xfrm>
          <a:prstGeom prst="rect">
            <a:avLst/>
          </a:prstGeom>
        </p:spPr>
      </p:pic>
    </p:spTree>
    <p:extLst>
      <p:ext uri="{BB962C8B-B14F-4D97-AF65-F5344CB8AC3E}">
        <p14:creationId xmlns:p14="http://schemas.microsoft.com/office/powerpoint/2010/main" val="56228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EDC74C-7FED-4216-8E17-962BE92C7573}"/>
              </a:ext>
            </a:extLst>
          </p:cNvPr>
          <p:cNvPicPr>
            <a:picLocks noChangeAspect="1"/>
          </p:cNvPicPr>
          <p:nvPr/>
        </p:nvPicPr>
        <p:blipFill>
          <a:blip r:embed="rId2"/>
          <a:stretch>
            <a:fillRect/>
          </a:stretch>
        </p:blipFill>
        <p:spPr>
          <a:xfrm>
            <a:off x="4752188" y="1387310"/>
            <a:ext cx="2104756" cy="3348000"/>
          </a:xfrm>
          <a:prstGeom prst="roundRect">
            <a:avLst/>
          </a:prstGeom>
        </p:spPr>
      </p:pic>
      <p:pic>
        <p:nvPicPr>
          <p:cNvPr id="5" name="Picture 4">
            <a:extLst>
              <a:ext uri="{FF2B5EF4-FFF2-40B4-BE49-F238E27FC236}">
                <a16:creationId xmlns:a16="http://schemas.microsoft.com/office/drawing/2014/main" id="{4D6560D7-F0A7-4BA4-9EC2-0A8D821C58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758639" y="1387310"/>
            <a:ext cx="2066924" cy="3384000"/>
          </a:xfrm>
          <a:prstGeom prst="roundRect">
            <a:avLst/>
          </a:prstGeom>
        </p:spPr>
      </p:pic>
      <p:pic>
        <p:nvPicPr>
          <p:cNvPr id="6" name="Picture 2">
            <a:extLst>
              <a:ext uri="{FF2B5EF4-FFF2-40B4-BE49-F238E27FC236}">
                <a16:creationId xmlns:a16="http://schemas.microsoft.com/office/drawing/2014/main" id="{AE4DC2B4-831F-424D-AF02-B2CB69C67C8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27" r="12882" b="7223"/>
          <a:stretch/>
        </p:blipFill>
        <p:spPr bwMode="auto">
          <a:xfrm>
            <a:off x="7783569" y="1387310"/>
            <a:ext cx="2201726" cy="3384000"/>
          </a:xfrm>
          <a:prstGeom prst="round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282851B6-BECD-49CE-8C3D-A36F79C8E8C4}"/>
              </a:ext>
            </a:extLst>
          </p:cNvPr>
          <p:cNvCxnSpPr/>
          <p:nvPr/>
        </p:nvCxnSpPr>
        <p:spPr>
          <a:xfrm>
            <a:off x="5617029" y="2909455"/>
            <a:ext cx="593766"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8" name="Straight Connector 7">
            <a:extLst>
              <a:ext uri="{FF2B5EF4-FFF2-40B4-BE49-F238E27FC236}">
                <a16:creationId xmlns:a16="http://schemas.microsoft.com/office/drawing/2014/main" id="{AEC691C8-A390-4B46-BBEE-6D3FA10AFEB7}"/>
              </a:ext>
            </a:extLst>
          </p:cNvPr>
          <p:cNvCxnSpPr>
            <a:cxnSpLocks/>
          </p:cNvCxnSpPr>
          <p:nvPr/>
        </p:nvCxnSpPr>
        <p:spPr>
          <a:xfrm flipH="1">
            <a:off x="5913912" y="2909455"/>
            <a:ext cx="35626" cy="2101932"/>
          </a:xfrm>
          <a:prstGeom prst="line">
            <a:avLst/>
          </a:prstGeom>
        </p:spPr>
        <p:style>
          <a:lnRef idx="3">
            <a:schemeClr val="accent4"/>
          </a:lnRef>
          <a:fillRef idx="0">
            <a:schemeClr val="accent4"/>
          </a:fillRef>
          <a:effectRef idx="2">
            <a:schemeClr val="accent4"/>
          </a:effectRef>
          <a:fontRef idx="minor">
            <a:schemeClr val="tx1"/>
          </a:fontRef>
        </p:style>
      </p:cxnSp>
      <p:sp>
        <p:nvSpPr>
          <p:cNvPr id="9" name="TextBox 8">
            <a:extLst>
              <a:ext uri="{FF2B5EF4-FFF2-40B4-BE49-F238E27FC236}">
                <a16:creationId xmlns:a16="http://schemas.microsoft.com/office/drawing/2014/main" id="{7AFFF22A-D57F-4BB9-8564-0811602D4447}"/>
              </a:ext>
            </a:extLst>
          </p:cNvPr>
          <p:cNvSpPr txBox="1"/>
          <p:nvPr/>
        </p:nvSpPr>
        <p:spPr>
          <a:xfrm>
            <a:off x="4521883" y="5011387"/>
            <a:ext cx="2784057" cy="646331"/>
          </a:xfrm>
          <a:prstGeom prst="rect">
            <a:avLst/>
          </a:prstGeom>
          <a:noFill/>
        </p:spPr>
        <p:txBody>
          <a:bodyPr wrap="square" rtlCol="0">
            <a:spAutoFit/>
          </a:bodyPr>
          <a:lstStyle/>
          <a:p>
            <a:r>
              <a:rPr lang="en-IN" dirty="0"/>
              <a:t>Distance between two electrodes (l)=18 mm</a:t>
            </a:r>
          </a:p>
        </p:txBody>
      </p:sp>
      <p:sp>
        <p:nvSpPr>
          <p:cNvPr id="10" name="TextBox 9">
            <a:extLst>
              <a:ext uri="{FF2B5EF4-FFF2-40B4-BE49-F238E27FC236}">
                <a16:creationId xmlns:a16="http://schemas.microsoft.com/office/drawing/2014/main" id="{8CC61446-10DF-40AD-82FA-482D146763D9}"/>
              </a:ext>
            </a:extLst>
          </p:cNvPr>
          <p:cNvSpPr txBox="1"/>
          <p:nvPr/>
        </p:nvSpPr>
        <p:spPr>
          <a:xfrm>
            <a:off x="7783569" y="5011387"/>
            <a:ext cx="2784057" cy="646331"/>
          </a:xfrm>
          <a:prstGeom prst="rect">
            <a:avLst/>
          </a:prstGeom>
          <a:noFill/>
        </p:spPr>
        <p:txBody>
          <a:bodyPr wrap="square" rtlCol="0">
            <a:spAutoFit/>
          </a:bodyPr>
          <a:lstStyle/>
          <a:p>
            <a:r>
              <a:rPr lang="en-IN" dirty="0"/>
              <a:t>Assembled set up placed  in to the vertical furnace   </a:t>
            </a:r>
          </a:p>
        </p:txBody>
      </p:sp>
      <p:sp>
        <p:nvSpPr>
          <p:cNvPr id="11" name="TextBox 10">
            <a:extLst>
              <a:ext uri="{FF2B5EF4-FFF2-40B4-BE49-F238E27FC236}">
                <a16:creationId xmlns:a16="http://schemas.microsoft.com/office/drawing/2014/main" id="{1CD571F3-ABFC-422E-8E0F-49FFA46ED0BD}"/>
              </a:ext>
            </a:extLst>
          </p:cNvPr>
          <p:cNvSpPr txBox="1"/>
          <p:nvPr/>
        </p:nvSpPr>
        <p:spPr>
          <a:xfrm>
            <a:off x="842682" y="5011387"/>
            <a:ext cx="3222777" cy="1200329"/>
          </a:xfrm>
          <a:prstGeom prst="rect">
            <a:avLst/>
          </a:prstGeom>
          <a:noFill/>
        </p:spPr>
        <p:txBody>
          <a:bodyPr wrap="square" rtlCol="0">
            <a:spAutoFit/>
          </a:bodyPr>
          <a:lstStyle/>
          <a:p>
            <a:r>
              <a:rPr lang="en-IN" dirty="0"/>
              <a:t>Plate immersed in fused Nacl length of plate(L)=70mm width of plate W ) = 20 thickness of plate  (t)= 5mm</a:t>
            </a:r>
          </a:p>
        </p:txBody>
      </p:sp>
      <p:cxnSp>
        <p:nvCxnSpPr>
          <p:cNvPr id="12" name="Straight Arrow Connector 11">
            <a:extLst>
              <a:ext uri="{FF2B5EF4-FFF2-40B4-BE49-F238E27FC236}">
                <a16:creationId xmlns:a16="http://schemas.microsoft.com/office/drawing/2014/main" id="{1F49D877-E184-4078-ABA9-1FC271025DF8}"/>
              </a:ext>
            </a:extLst>
          </p:cNvPr>
          <p:cNvCxnSpPr>
            <a:cxnSpLocks/>
          </p:cNvCxnSpPr>
          <p:nvPr/>
        </p:nvCxnSpPr>
        <p:spPr>
          <a:xfrm flipH="1">
            <a:off x="5427023" y="3515096"/>
            <a:ext cx="35626" cy="42751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3EB7CC77-88DF-4D5E-9EC2-D5884618ACDE}"/>
              </a:ext>
            </a:extLst>
          </p:cNvPr>
          <p:cNvCxnSpPr/>
          <p:nvPr/>
        </p:nvCxnSpPr>
        <p:spPr>
          <a:xfrm flipV="1">
            <a:off x="5332021" y="4049486"/>
            <a:ext cx="47501" cy="43938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DC0F408F-3A34-4472-B95B-6BC5F846581F}"/>
              </a:ext>
            </a:extLst>
          </p:cNvPr>
          <p:cNvCxnSpPr/>
          <p:nvPr/>
        </p:nvCxnSpPr>
        <p:spPr>
          <a:xfrm flipV="1">
            <a:off x="3825563" y="4049486"/>
            <a:ext cx="1506458" cy="104502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15B164D3-258E-49FD-9987-679109C9B406}"/>
              </a:ext>
            </a:extLst>
          </p:cNvPr>
          <p:cNvSpPr txBox="1"/>
          <p:nvPr/>
        </p:nvSpPr>
        <p:spPr>
          <a:xfrm>
            <a:off x="528918" y="626640"/>
            <a:ext cx="6096000" cy="523220"/>
          </a:xfrm>
          <a:prstGeom prst="rect">
            <a:avLst/>
          </a:prstGeom>
          <a:noFill/>
        </p:spPr>
        <p:txBody>
          <a:bodyPr wrap="square">
            <a:spAutoFit/>
          </a:bodyPr>
          <a:lstStyle/>
          <a:p>
            <a:r>
              <a:rPr lang="en-IN" sz="2800" b="1" dirty="0"/>
              <a:t>Experimental setup : Assembly</a:t>
            </a:r>
          </a:p>
        </p:txBody>
      </p:sp>
    </p:spTree>
    <p:extLst>
      <p:ext uri="{BB962C8B-B14F-4D97-AF65-F5344CB8AC3E}">
        <p14:creationId xmlns:p14="http://schemas.microsoft.com/office/powerpoint/2010/main" val="1968820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E3F37F-4054-4D04-88BC-360ADBC0A011}"/>
              </a:ext>
            </a:extLst>
          </p:cNvPr>
          <p:cNvPicPr>
            <a:picLocks noChangeAspect="1"/>
          </p:cNvPicPr>
          <p:nvPr/>
        </p:nvPicPr>
        <p:blipFill>
          <a:blip r:embed="rId2"/>
          <a:stretch>
            <a:fillRect/>
          </a:stretch>
        </p:blipFill>
        <p:spPr>
          <a:xfrm>
            <a:off x="4667529" y="838061"/>
            <a:ext cx="2187004" cy="3240000"/>
          </a:xfrm>
          <a:prstGeom prst="roundRect">
            <a:avLst/>
          </a:prstGeom>
        </p:spPr>
      </p:pic>
      <p:pic>
        <p:nvPicPr>
          <p:cNvPr id="5" name="Picture 4">
            <a:extLst>
              <a:ext uri="{FF2B5EF4-FFF2-40B4-BE49-F238E27FC236}">
                <a16:creationId xmlns:a16="http://schemas.microsoft.com/office/drawing/2014/main" id="{2F63888E-B6E0-4146-BE39-2E15AE016602}"/>
              </a:ext>
            </a:extLst>
          </p:cNvPr>
          <p:cNvPicPr>
            <a:picLocks noChangeAspect="1"/>
          </p:cNvPicPr>
          <p:nvPr/>
        </p:nvPicPr>
        <p:blipFill>
          <a:blip r:embed="rId3"/>
          <a:stretch>
            <a:fillRect/>
          </a:stretch>
        </p:blipFill>
        <p:spPr>
          <a:xfrm>
            <a:off x="718957" y="838670"/>
            <a:ext cx="3448791" cy="3240000"/>
          </a:xfrm>
          <a:prstGeom prst="roundRect">
            <a:avLst/>
          </a:prstGeom>
        </p:spPr>
      </p:pic>
      <p:pic>
        <p:nvPicPr>
          <p:cNvPr id="6" name="Picture 5">
            <a:extLst>
              <a:ext uri="{FF2B5EF4-FFF2-40B4-BE49-F238E27FC236}">
                <a16:creationId xmlns:a16="http://schemas.microsoft.com/office/drawing/2014/main" id="{03976FE4-638E-4622-9AE0-6510E38D7783}"/>
              </a:ext>
            </a:extLst>
          </p:cNvPr>
          <p:cNvPicPr>
            <a:picLocks noChangeAspect="1"/>
          </p:cNvPicPr>
          <p:nvPr/>
        </p:nvPicPr>
        <p:blipFill>
          <a:blip r:embed="rId4"/>
          <a:stretch>
            <a:fillRect/>
          </a:stretch>
        </p:blipFill>
        <p:spPr>
          <a:xfrm>
            <a:off x="7309972" y="838061"/>
            <a:ext cx="2802602" cy="3240000"/>
          </a:xfrm>
          <a:prstGeom prst="roundRect">
            <a:avLst/>
          </a:prstGeom>
        </p:spPr>
      </p:pic>
      <p:sp>
        <p:nvSpPr>
          <p:cNvPr id="7" name="TextBox 6">
            <a:extLst>
              <a:ext uri="{FF2B5EF4-FFF2-40B4-BE49-F238E27FC236}">
                <a16:creationId xmlns:a16="http://schemas.microsoft.com/office/drawing/2014/main" id="{8F621BD1-0500-457A-B690-A2C31E1C8AB8}"/>
              </a:ext>
            </a:extLst>
          </p:cNvPr>
          <p:cNvSpPr txBox="1"/>
          <p:nvPr/>
        </p:nvSpPr>
        <p:spPr>
          <a:xfrm>
            <a:off x="718957" y="4111993"/>
            <a:ext cx="3353525" cy="1169551"/>
          </a:xfrm>
          <a:prstGeom prst="rect">
            <a:avLst/>
          </a:prstGeom>
          <a:noFill/>
        </p:spPr>
        <p:txBody>
          <a:bodyPr wrap="square" rtlCol="0">
            <a:spAutoFit/>
          </a:bodyPr>
          <a:lstStyle/>
          <a:p>
            <a:r>
              <a:rPr lang="en-IN" sz="1400" b="1" dirty="0">
                <a:solidFill>
                  <a:srgbClr val="FF0000"/>
                </a:solidFill>
              </a:rPr>
              <a:t>LCR Meter </a:t>
            </a:r>
          </a:p>
          <a:p>
            <a:r>
              <a:rPr lang="en-IN" sz="1400" b="1" dirty="0"/>
              <a:t>An LCR meter, is an electrical test instrument used to Measure the  inductance (L),Capacitance (C), Resistance (R )</a:t>
            </a:r>
          </a:p>
        </p:txBody>
      </p:sp>
      <p:sp>
        <p:nvSpPr>
          <p:cNvPr id="8" name="TextBox 7">
            <a:extLst>
              <a:ext uri="{FF2B5EF4-FFF2-40B4-BE49-F238E27FC236}">
                <a16:creationId xmlns:a16="http://schemas.microsoft.com/office/drawing/2014/main" id="{28DC54BC-C228-4E65-ABD0-F39B6F76D09E}"/>
              </a:ext>
            </a:extLst>
          </p:cNvPr>
          <p:cNvSpPr txBox="1"/>
          <p:nvPr/>
        </p:nvSpPr>
        <p:spPr>
          <a:xfrm>
            <a:off x="4476998" y="4204057"/>
            <a:ext cx="2993132" cy="1600438"/>
          </a:xfrm>
          <a:prstGeom prst="rect">
            <a:avLst/>
          </a:prstGeom>
          <a:noFill/>
        </p:spPr>
        <p:txBody>
          <a:bodyPr wrap="square" rtlCol="0">
            <a:spAutoFit/>
          </a:bodyPr>
          <a:lstStyle/>
          <a:p>
            <a:r>
              <a:rPr lang="en-IN" sz="1400" b="1" dirty="0">
                <a:solidFill>
                  <a:srgbClr val="FF0000"/>
                </a:solidFill>
              </a:rPr>
              <a:t>PID Controller </a:t>
            </a:r>
          </a:p>
          <a:p>
            <a:r>
              <a:rPr lang="en-IN" sz="1400" b="1" dirty="0"/>
              <a:t>There are two temperature devices, one is the PID controller another is temperature indicator, temperature indicator measure the Fused Nacl temp. and PID Measure the  furnace temperature  </a:t>
            </a:r>
          </a:p>
        </p:txBody>
      </p:sp>
      <p:cxnSp>
        <p:nvCxnSpPr>
          <p:cNvPr id="9" name="Straight Connector 8">
            <a:extLst>
              <a:ext uri="{FF2B5EF4-FFF2-40B4-BE49-F238E27FC236}">
                <a16:creationId xmlns:a16="http://schemas.microsoft.com/office/drawing/2014/main" id="{7C8C9DDA-042F-41A6-AACA-3A5642D8DF07}"/>
              </a:ext>
            </a:extLst>
          </p:cNvPr>
          <p:cNvCxnSpPr>
            <a:cxnSpLocks/>
          </p:cNvCxnSpPr>
          <p:nvPr/>
        </p:nvCxnSpPr>
        <p:spPr>
          <a:xfrm>
            <a:off x="9621520" y="1859280"/>
            <a:ext cx="79314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0" name="Straight Connector 9">
            <a:extLst>
              <a:ext uri="{FF2B5EF4-FFF2-40B4-BE49-F238E27FC236}">
                <a16:creationId xmlns:a16="http://schemas.microsoft.com/office/drawing/2014/main" id="{B34D4C4A-526E-4EE0-8476-1B9B44132167}"/>
              </a:ext>
            </a:extLst>
          </p:cNvPr>
          <p:cNvCxnSpPr/>
          <p:nvPr/>
        </p:nvCxnSpPr>
        <p:spPr>
          <a:xfrm>
            <a:off x="8361680" y="1483360"/>
            <a:ext cx="76200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1" name="Straight Connector 10">
            <a:extLst>
              <a:ext uri="{FF2B5EF4-FFF2-40B4-BE49-F238E27FC236}">
                <a16:creationId xmlns:a16="http://schemas.microsoft.com/office/drawing/2014/main" id="{CA122C69-70EA-4E67-91CA-9AC87A76FF65}"/>
              </a:ext>
            </a:extLst>
          </p:cNvPr>
          <p:cNvCxnSpPr/>
          <p:nvPr/>
        </p:nvCxnSpPr>
        <p:spPr>
          <a:xfrm>
            <a:off x="9144000" y="1483360"/>
            <a:ext cx="477520" cy="375920"/>
          </a:xfrm>
          <a:prstGeom prst="line">
            <a:avLst/>
          </a:prstGeom>
        </p:spPr>
        <p:style>
          <a:lnRef idx="3">
            <a:schemeClr val="accent4"/>
          </a:lnRef>
          <a:fillRef idx="0">
            <a:schemeClr val="accent4"/>
          </a:fillRef>
          <a:effectRef idx="2">
            <a:schemeClr val="accent4"/>
          </a:effectRef>
          <a:fontRef idx="minor">
            <a:schemeClr val="tx1"/>
          </a:fontRef>
        </p:style>
      </p:cxnSp>
      <p:cxnSp>
        <p:nvCxnSpPr>
          <p:cNvPr id="12" name="Straight Connector 11">
            <a:extLst>
              <a:ext uri="{FF2B5EF4-FFF2-40B4-BE49-F238E27FC236}">
                <a16:creationId xmlns:a16="http://schemas.microsoft.com/office/drawing/2014/main" id="{770303FA-022B-4223-B7A6-3870FB94538D}"/>
              </a:ext>
            </a:extLst>
          </p:cNvPr>
          <p:cNvCxnSpPr>
            <a:cxnSpLocks/>
          </p:cNvCxnSpPr>
          <p:nvPr/>
        </p:nvCxnSpPr>
        <p:spPr>
          <a:xfrm>
            <a:off x="8981440" y="2593945"/>
            <a:ext cx="134620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3" name="Straight Connector 12">
            <a:extLst>
              <a:ext uri="{FF2B5EF4-FFF2-40B4-BE49-F238E27FC236}">
                <a16:creationId xmlns:a16="http://schemas.microsoft.com/office/drawing/2014/main" id="{F310A6F9-BE47-44C5-B994-2AD602EBCFE4}"/>
              </a:ext>
            </a:extLst>
          </p:cNvPr>
          <p:cNvCxnSpPr>
            <a:cxnSpLocks/>
          </p:cNvCxnSpPr>
          <p:nvPr/>
        </p:nvCxnSpPr>
        <p:spPr>
          <a:xfrm>
            <a:off x="8437880" y="2839015"/>
            <a:ext cx="1889760" cy="0"/>
          </a:xfrm>
          <a:prstGeom prst="line">
            <a:avLst/>
          </a:prstGeom>
        </p:spPr>
        <p:style>
          <a:lnRef idx="3">
            <a:schemeClr val="accent4"/>
          </a:lnRef>
          <a:fillRef idx="0">
            <a:schemeClr val="accent4"/>
          </a:fillRef>
          <a:effectRef idx="2">
            <a:schemeClr val="accent4"/>
          </a:effectRef>
          <a:fontRef idx="minor">
            <a:schemeClr val="tx1"/>
          </a:fontRef>
        </p:style>
      </p:cxnSp>
      <p:sp>
        <p:nvSpPr>
          <p:cNvPr id="14" name="TextBox 13">
            <a:extLst>
              <a:ext uri="{FF2B5EF4-FFF2-40B4-BE49-F238E27FC236}">
                <a16:creationId xmlns:a16="http://schemas.microsoft.com/office/drawing/2014/main" id="{2C1084B3-69B8-46AB-922E-6BDCA1D9847E}"/>
              </a:ext>
            </a:extLst>
          </p:cNvPr>
          <p:cNvSpPr txBox="1"/>
          <p:nvPr/>
        </p:nvSpPr>
        <p:spPr>
          <a:xfrm>
            <a:off x="10294619" y="1674614"/>
            <a:ext cx="1897273" cy="369332"/>
          </a:xfrm>
          <a:prstGeom prst="rect">
            <a:avLst/>
          </a:prstGeom>
          <a:noFill/>
        </p:spPr>
        <p:txBody>
          <a:bodyPr wrap="square" rtlCol="0">
            <a:spAutoFit/>
          </a:bodyPr>
          <a:lstStyle/>
          <a:p>
            <a:r>
              <a:rPr lang="en-IN" sz="1400" b="1" dirty="0"/>
              <a:t>Electrode</a:t>
            </a:r>
            <a:r>
              <a:rPr lang="en-IN" b="1" dirty="0"/>
              <a:t> </a:t>
            </a:r>
            <a:r>
              <a:rPr lang="en-IN" sz="1400" b="1" dirty="0"/>
              <a:t>Connector</a:t>
            </a:r>
          </a:p>
        </p:txBody>
      </p:sp>
      <p:sp>
        <p:nvSpPr>
          <p:cNvPr id="15" name="TextBox 14">
            <a:extLst>
              <a:ext uri="{FF2B5EF4-FFF2-40B4-BE49-F238E27FC236}">
                <a16:creationId xmlns:a16="http://schemas.microsoft.com/office/drawing/2014/main" id="{09C85B34-3465-4B2E-8B6C-8F1151616766}"/>
              </a:ext>
            </a:extLst>
          </p:cNvPr>
          <p:cNvSpPr txBox="1"/>
          <p:nvPr/>
        </p:nvSpPr>
        <p:spPr>
          <a:xfrm>
            <a:off x="10294727" y="2391745"/>
            <a:ext cx="1897273" cy="307777"/>
          </a:xfrm>
          <a:prstGeom prst="rect">
            <a:avLst/>
          </a:prstGeom>
          <a:noFill/>
        </p:spPr>
        <p:txBody>
          <a:bodyPr wrap="square" rtlCol="0">
            <a:spAutoFit/>
          </a:bodyPr>
          <a:lstStyle/>
          <a:p>
            <a:r>
              <a:rPr lang="en-IN" sz="1400" b="1" dirty="0"/>
              <a:t>M S plate or electrodes  </a:t>
            </a:r>
          </a:p>
        </p:txBody>
      </p:sp>
      <p:sp>
        <p:nvSpPr>
          <p:cNvPr id="16" name="TextBox 15">
            <a:extLst>
              <a:ext uri="{FF2B5EF4-FFF2-40B4-BE49-F238E27FC236}">
                <a16:creationId xmlns:a16="http://schemas.microsoft.com/office/drawing/2014/main" id="{101BEA48-B503-4470-94A1-547B4B4F4C05}"/>
              </a:ext>
            </a:extLst>
          </p:cNvPr>
          <p:cNvSpPr txBox="1"/>
          <p:nvPr/>
        </p:nvSpPr>
        <p:spPr>
          <a:xfrm>
            <a:off x="10294620" y="2726031"/>
            <a:ext cx="1665662" cy="307777"/>
          </a:xfrm>
          <a:prstGeom prst="rect">
            <a:avLst/>
          </a:prstGeom>
          <a:noFill/>
        </p:spPr>
        <p:txBody>
          <a:bodyPr wrap="square" rtlCol="0">
            <a:spAutoFit/>
          </a:bodyPr>
          <a:lstStyle/>
          <a:p>
            <a:r>
              <a:rPr lang="en-IN" sz="1400" b="1" dirty="0"/>
              <a:t>Thermocouple </a:t>
            </a:r>
          </a:p>
        </p:txBody>
      </p:sp>
    </p:spTree>
    <p:extLst>
      <p:ext uri="{BB962C8B-B14F-4D97-AF65-F5344CB8AC3E}">
        <p14:creationId xmlns:p14="http://schemas.microsoft.com/office/powerpoint/2010/main" val="3079429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C7652C1-24DF-402C-A3F2-07F87F4FE9CB}"/>
              </a:ext>
            </a:extLst>
          </p:cNvPr>
          <p:cNvSpPr txBox="1"/>
          <p:nvPr/>
        </p:nvSpPr>
        <p:spPr>
          <a:xfrm>
            <a:off x="448236" y="536992"/>
            <a:ext cx="6096000" cy="523220"/>
          </a:xfrm>
          <a:prstGeom prst="rect">
            <a:avLst/>
          </a:prstGeom>
          <a:noFill/>
        </p:spPr>
        <p:txBody>
          <a:bodyPr wrap="square">
            <a:spAutoFit/>
          </a:bodyPr>
          <a:lstStyle/>
          <a:p>
            <a:r>
              <a:rPr lang="en-IN" sz="2800" b="1" dirty="0"/>
              <a:t>Schematic Diagrams</a:t>
            </a:r>
          </a:p>
        </p:txBody>
      </p:sp>
      <p:pic>
        <p:nvPicPr>
          <p:cNvPr id="6" name="Picture 5">
            <a:extLst>
              <a:ext uri="{FF2B5EF4-FFF2-40B4-BE49-F238E27FC236}">
                <a16:creationId xmlns:a16="http://schemas.microsoft.com/office/drawing/2014/main" id="{2318A0C6-5044-4AE2-8A4E-10F422459C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4787" y="1609722"/>
            <a:ext cx="2579861" cy="3151751"/>
          </a:xfrm>
          <a:prstGeom prst="rect">
            <a:avLst/>
          </a:prstGeom>
        </p:spPr>
      </p:pic>
      <p:pic>
        <p:nvPicPr>
          <p:cNvPr id="7" name="Picture 6">
            <a:extLst>
              <a:ext uri="{FF2B5EF4-FFF2-40B4-BE49-F238E27FC236}">
                <a16:creationId xmlns:a16="http://schemas.microsoft.com/office/drawing/2014/main" id="{C5830DA6-80FA-4F6A-AEBE-EE35719CEF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6650" y="1714234"/>
            <a:ext cx="5821955" cy="3429532"/>
          </a:xfrm>
          <a:prstGeom prst="rect">
            <a:avLst/>
          </a:prstGeom>
        </p:spPr>
      </p:pic>
      <p:sp>
        <p:nvSpPr>
          <p:cNvPr id="8" name="TextBox 7">
            <a:extLst>
              <a:ext uri="{FF2B5EF4-FFF2-40B4-BE49-F238E27FC236}">
                <a16:creationId xmlns:a16="http://schemas.microsoft.com/office/drawing/2014/main" id="{A3D867B7-3E29-481E-A457-43BB8A7564B1}"/>
              </a:ext>
            </a:extLst>
          </p:cNvPr>
          <p:cNvSpPr txBox="1"/>
          <p:nvPr/>
        </p:nvSpPr>
        <p:spPr>
          <a:xfrm>
            <a:off x="6795750" y="1156048"/>
            <a:ext cx="2339439" cy="400110"/>
          </a:xfrm>
          <a:prstGeom prst="rect">
            <a:avLst/>
          </a:prstGeom>
          <a:noFill/>
        </p:spPr>
        <p:txBody>
          <a:bodyPr wrap="square" rtlCol="0">
            <a:spAutoFit/>
          </a:bodyPr>
          <a:lstStyle/>
          <a:p>
            <a:r>
              <a:rPr lang="en-IN" b="1" dirty="0">
                <a:solidFill>
                  <a:srgbClr val="FF0000"/>
                </a:solidFill>
              </a:rPr>
              <a:t>Two </a:t>
            </a:r>
            <a:r>
              <a:rPr lang="en-IN" sz="2000" b="1" dirty="0">
                <a:solidFill>
                  <a:srgbClr val="FF0000"/>
                </a:solidFill>
              </a:rPr>
              <a:t>probe</a:t>
            </a:r>
            <a:r>
              <a:rPr lang="en-IN" b="1" dirty="0">
                <a:solidFill>
                  <a:srgbClr val="FF0000"/>
                </a:solidFill>
              </a:rPr>
              <a:t> method </a:t>
            </a:r>
          </a:p>
        </p:txBody>
      </p:sp>
      <p:sp>
        <p:nvSpPr>
          <p:cNvPr id="9" name="TextBox 8">
            <a:extLst>
              <a:ext uri="{FF2B5EF4-FFF2-40B4-BE49-F238E27FC236}">
                <a16:creationId xmlns:a16="http://schemas.microsoft.com/office/drawing/2014/main" id="{A0289D1E-D41D-490B-A592-B771DD8D174B}"/>
              </a:ext>
            </a:extLst>
          </p:cNvPr>
          <p:cNvSpPr txBox="1"/>
          <p:nvPr/>
        </p:nvSpPr>
        <p:spPr>
          <a:xfrm>
            <a:off x="1852551" y="1150301"/>
            <a:ext cx="3596435" cy="369332"/>
          </a:xfrm>
          <a:prstGeom prst="rect">
            <a:avLst/>
          </a:prstGeom>
          <a:noFill/>
        </p:spPr>
        <p:txBody>
          <a:bodyPr wrap="square" rtlCol="0">
            <a:spAutoFit/>
          </a:bodyPr>
          <a:lstStyle/>
          <a:p>
            <a:r>
              <a:rPr lang="en-IN" b="1" dirty="0">
                <a:solidFill>
                  <a:srgbClr val="FF0000"/>
                </a:solidFill>
              </a:rPr>
              <a:t>Ionic Conductivity of ionic solid </a:t>
            </a:r>
          </a:p>
        </p:txBody>
      </p:sp>
      <p:sp>
        <p:nvSpPr>
          <p:cNvPr id="10" name="TextBox 9">
            <a:extLst>
              <a:ext uri="{FF2B5EF4-FFF2-40B4-BE49-F238E27FC236}">
                <a16:creationId xmlns:a16="http://schemas.microsoft.com/office/drawing/2014/main" id="{91D6EF50-973D-44B2-BE93-C9A0DC000E6E}"/>
              </a:ext>
            </a:extLst>
          </p:cNvPr>
          <p:cNvSpPr txBox="1"/>
          <p:nvPr/>
        </p:nvSpPr>
        <p:spPr>
          <a:xfrm>
            <a:off x="818873" y="5101787"/>
            <a:ext cx="4777777" cy="1200329"/>
          </a:xfrm>
          <a:prstGeom prst="rect">
            <a:avLst/>
          </a:prstGeom>
          <a:noFill/>
        </p:spPr>
        <p:txBody>
          <a:bodyPr wrap="square" rtlCol="0">
            <a:spAutoFit/>
          </a:bodyPr>
          <a:lstStyle/>
          <a:p>
            <a:r>
              <a:rPr lang="en-IN" dirty="0"/>
              <a:t>A alumina Crucible, C is polycrystalline Nacl, S</a:t>
            </a:r>
            <a:r>
              <a:rPr lang="en-IN" baseline="-25000" dirty="0"/>
              <a:t>1</a:t>
            </a:r>
            <a:r>
              <a:rPr lang="en-IN" dirty="0"/>
              <a:t> and S</a:t>
            </a:r>
            <a:r>
              <a:rPr lang="en-IN" baseline="-25000" dirty="0"/>
              <a:t>2</a:t>
            </a:r>
            <a:r>
              <a:rPr lang="en-IN" dirty="0"/>
              <a:t> are two mild steel plate for electrical conductivity act as electrode                           T.C represent the thermocouple wires.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FE99E78-9527-4945-9E89-EFA768831632}"/>
                  </a:ext>
                </a:extLst>
              </p:cNvPr>
              <p:cNvSpPr txBox="1"/>
              <p:nvPr/>
            </p:nvSpPr>
            <p:spPr>
              <a:xfrm>
                <a:off x="6258397" y="5101787"/>
                <a:ext cx="4732797" cy="1200329"/>
              </a:xfrm>
              <a:prstGeom prst="rect">
                <a:avLst/>
              </a:prstGeom>
              <a:noFill/>
            </p:spPr>
            <p:txBody>
              <a:bodyPr wrap="square" rtlCol="0">
                <a:spAutoFit/>
              </a:bodyPr>
              <a:lstStyle/>
              <a:p>
                <a:r>
                  <a:rPr lang="en-IN" dirty="0"/>
                  <a:t>Conductivity variation of Zirconia by using Two probe method  </a:t>
                </a:r>
              </a:p>
              <a:p>
                <a14:m>
                  <m:oMath xmlns:m="http://schemas.openxmlformats.org/officeDocument/2006/math">
                    <m:r>
                      <a:rPr lang="en-IN">
                        <a:latin typeface="Cambria Math" panose="02040503050406030204" pitchFamily="18" charset="0"/>
                      </a:rPr>
                      <m:t>⍴</m:t>
                    </m:r>
                  </m:oMath>
                </a14:m>
                <a:r>
                  <a:rPr lang="en-IN" dirty="0"/>
                  <a:t>A =is the Picometer, </a:t>
                </a:r>
              </a:p>
              <a:p>
                <a:r>
                  <a:rPr lang="en-IN" dirty="0"/>
                  <a:t>V =is the High voltage power Supply </a:t>
                </a:r>
              </a:p>
            </p:txBody>
          </p:sp>
        </mc:Choice>
        <mc:Fallback xmlns="">
          <p:sp>
            <p:nvSpPr>
              <p:cNvPr id="11" name="TextBox 10">
                <a:extLst>
                  <a:ext uri="{FF2B5EF4-FFF2-40B4-BE49-F238E27FC236}">
                    <a16:creationId xmlns:a16="http://schemas.microsoft.com/office/drawing/2014/main" id="{9FE99E78-9527-4945-9E89-EFA768831632}"/>
                  </a:ext>
                </a:extLst>
              </p:cNvPr>
              <p:cNvSpPr txBox="1">
                <a:spLocks noRot="1" noChangeAspect="1" noMove="1" noResize="1" noEditPoints="1" noAdjustHandles="1" noChangeArrowheads="1" noChangeShapeType="1" noTextEdit="1"/>
              </p:cNvSpPr>
              <p:nvPr/>
            </p:nvSpPr>
            <p:spPr>
              <a:xfrm>
                <a:off x="6258397" y="5101787"/>
                <a:ext cx="4732797" cy="1200329"/>
              </a:xfrm>
              <a:prstGeom prst="rect">
                <a:avLst/>
              </a:prstGeom>
              <a:blipFill>
                <a:blip r:embed="rId4"/>
                <a:stretch>
                  <a:fillRect l="-1160" t="-3046" b="-7107"/>
                </a:stretch>
              </a:blipFill>
            </p:spPr>
            <p:txBody>
              <a:bodyPr/>
              <a:lstStyle/>
              <a:p>
                <a:r>
                  <a:rPr lang="en-IN">
                    <a:noFill/>
                  </a:rPr>
                  <a:t> </a:t>
                </a:r>
              </a:p>
            </p:txBody>
          </p:sp>
        </mc:Fallback>
      </mc:AlternateContent>
    </p:spTree>
    <p:extLst>
      <p:ext uri="{BB962C8B-B14F-4D97-AF65-F5344CB8AC3E}">
        <p14:creationId xmlns:p14="http://schemas.microsoft.com/office/powerpoint/2010/main" val="3657386768"/>
      </p:ext>
    </p:extLst>
  </p:cSld>
  <p:clrMapOvr>
    <a:masterClrMapping/>
  </p:clrMapOvr>
</p:sld>
</file>

<file path=ppt/theme/theme1.xml><?xml version="1.0" encoding="utf-8"?>
<a:theme xmlns:a="http://schemas.openxmlformats.org/drawingml/2006/main" name="LevelVTI">
  <a:themeElements>
    <a:clrScheme name="Custom 88">
      <a:dk1>
        <a:sysClr val="windowText" lastClr="000000"/>
      </a:dk1>
      <a:lt1>
        <a:sysClr val="window" lastClr="FFFFFF"/>
      </a:lt1>
      <a:dk2>
        <a:srgbClr val="182230"/>
      </a:dk2>
      <a:lt2>
        <a:srgbClr val="F2F2F2"/>
      </a:lt2>
      <a:accent1>
        <a:srgbClr val="00BAC8"/>
      </a:accent1>
      <a:accent2>
        <a:srgbClr val="794DFF"/>
      </a:accent2>
      <a:accent3>
        <a:srgbClr val="00D17D"/>
      </a:accent3>
      <a:accent4>
        <a:srgbClr val="E69500"/>
      </a:accent4>
      <a:accent5>
        <a:srgbClr val="FE5D21"/>
      </a:accent5>
      <a:accent6>
        <a:srgbClr val="939393"/>
      </a:accent6>
      <a:hlink>
        <a:srgbClr val="3E8FF1"/>
      </a:hlink>
      <a:folHlink>
        <a:srgbClr val="939393"/>
      </a:folHlink>
    </a:clrScheme>
    <a:fontScheme name="Seaford">
      <a:majorFont>
        <a:latin typeface="Seaford"/>
        <a:ea typeface=""/>
        <a:cs typeface=""/>
      </a:majorFont>
      <a:minorFont>
        <a:latin typeface="Seafor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velVTI" id="{64F43929-0387-4D33-907F-72B939BCAF99}" vid="{D804DF84-3298-4A39-BA0E-21F83D68BC2A}"/>
    </a:ext>
  </a:extLst>
</a:theme>
</file>

<file path=docProps/app.xml><?xml version="1.0" encoding="utf-8"?>
<Properties xmlns="http://schemas.openxmlformats.org/officeDocument/2006/extended-properties" xmlns:vt="http://schemas.openxmlformats.org/officeDocument/2006/docPropsVTypes">
  <TotalTime>89</TotalTime>
  <Words>1538</Words>
  <Application>Microsoft Office PowerPoint</Application>
  <PresentationFormat>Widescreen</PresentationFormat>
  <Paragraphs>287</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Cambria Math</vt:lpstr>
      <vt:lpstr>LiberationSerif</vt:lpstr>
      <vt:lpstr>Seaford</vt:lpstr>
      <vt:lpstr>Wingdings</vt:lpstr>
      <vt:lpstr>LevelVTI</vt:lpstr>
      <vt:lpstr>Experiment-9 Conductivity of ionic solid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Experiment-9 Conductivity of ionic solid</dc:title>
  <dc:creator>Mirtunjay Kumar</dc:creator>
  <cp:lastModifiedBy>nilesh guao</cp:lastModifiedBy>
  <cp:revision>2</cp:revision>
  <dcterms:created xsi:type="dcterms:W3CDTF">2021-07-14T05:09:38Z</dcterms:created>
  <dcterms:modified xsi:type="dcterms:W3CDTF">2021-07-16T16:58:03Z</dcterms:modified>
</cp:coreProperties>
</file>